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29" r:id="rId3"/>
    <p:sldId id="330" r:id="rId4"/>
    <p:sldId id="264" r:id="rId5"/>
    <p:sldId id="266" r:id="rId6"/>
    <p:sldId id="333" r:id="rId7"/>
    <p:sldId id="334" r:id="rId8"/>
    <p:sldId id="281" r:id="rId9"/>
    <p:sldId id="286" r:id="rId10"/>
    <p:sldId id="268" r:id="rId11"/>
    <p:sldId id="297" r:id="rId12"/>
    <p:sldId id="269" r:id="rId13"/>
    <p:sldId id="308" r:id="rId14"/>
    <p:sldId id="271" r:id="rId15"/>
    <p:sldId id="332" r:id="rId16"/>
    <p:sldId id="270" r:id="rId17"/>
    <p:sldId id="335" r:id="rId18"/>
    <p:sldId id="260" r:id="rId19"/>
    <p:sldId id="272" r:id="rId20"/>
    <p:sldId id="275" r:id="rId21"/>
    <p:sldId id="305" r:id="rId22"/>
    <p:sldId id="278" r:id="rId23"/>
    <p:sldId id="321" r:id="rId24"/>
    <p:sldId id="295" r:id="rId2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99"/>
    <a:srgbClr val="C9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1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63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26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61CE6-CE8B-41EF-ADFF-C937B327760D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6D8EA-78C2-4EF2-9C62-8CA51FAB8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998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2A69E-536A-4045-9C84-3375072E0A56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10EE-40EC-4E0D-B469-39ECC3318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396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810EE-40EC-4E0D-B469-39ECC331876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019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810EE-40EC-4E0D-B469-39ECC331876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957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810EE-40EC-4E0D-B469-39ECC331876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286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810EE-40EC-4E0D-B469-39ECC331876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475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810EE-40EC-4E0D-B469-39ECC331876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531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810EE-40EC-4E0D-B469-39ECC331876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3678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810EE-40EC-4E0D-B469-39ECC3318767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700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810EE-40EC-4E0D-B469-39ECC331876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0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810EE-40EC-4E0D-B469-39ECC331876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580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810EE-40EC-4E0D-B469-39ECC331876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200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810EE-40EC-4E0D-B469-39ECC331876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186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810EE-40EC-4E0D-B469-39ECC331876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124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810EE-40EC-4E0D-B469-39ECC331876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088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810EE-40EC-4E0D-B469-39ECC331876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884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810EE-40EC-4E0D-B469-39ECC331876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18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5C27-4D5E-432A-B45D-1EDF5A136B28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9036-B5BA-4421-8C25-4708DD47B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79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5C27-4D5E-432A-B45D-1EDF5A136B28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9036-B5BA-4421-8C25-4708DD47B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28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5C27-4D5E-432A-B45D-1EDF5A136B28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9036-B5BA-4421-8C25-4708DD47B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16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5C27-4D5E-432A-B45D-1EDF5A136B28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9036-B5BA-4421-8C25-4708DD47B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53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5C27-4D5E-432A-B45D-1EDF5A136B28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9036-B5BA-4421-8C25-4708DD47B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55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5C27-4D5E-432A-B45D-1EDF5A136B28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9036-B5BA-4421-8C25-4708DD47B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83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5C27-4D5E-432A-B45D-1EDF5A136B28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9036-B5BA-4421-8C25-4708DD47B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1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5C27-4D5E-432A-B45D-1EDF5A136B28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9036-B5BA-4421-8C25-4708DD47B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11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5C27-4D5E-432A-B45D-1EDF5A136B28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9036-B5BA-4421-8C25-4708DD47B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3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5C27-4D5E-432A-B45D-1EDF5A136B28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9036-B5BA-4421-8C25-4708DD47B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22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5C27-4D5E-432A-B45D-1EDF5A136B28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9036-B5BA-4421-8C25-4708DD47B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75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E4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B5C27-4D5E-432A-B45D-1EDF5A136B28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49036-B5BA-4421-8C25-4708DD47B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54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659" y="1217896"/>
            <a:ext cx="10176681" cy="2903728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AU" sz="4900" b="1" dirty="0" smtClean="0">
                <a:solidFill>
                  <a:srgbClr val="002060"/>
                </a:solidFill>
              </a:rPr>
              <a:t>The </a:t>
            </a:r>
            <a:r>
              <a:rPr lang="en-AU" sz="4900" b="1" dirty="0" smtClean="0">
                <a:solidFill>
                  <a:srgbClr val="002060"/>
                </a:solidFill>
              </a:rPr>
              <a:t>Nine Year Basic Continuous </a:t>
            </a:r>
            <a:r>
              <a:rPr lang="en-AU" sz="4900" b="1" dirty="0" smtClean="0">
                <a:solidFill>
                  <a:srgbClr val="002060"/>
                </a:solidFill>
              </a:rPr>
              <a:t>Education</a:t>
            </a:r>
            <a:endParaRPr lang="en-GB" sz="49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23504"/>
            <a:ext cx="9144000" cy="2781260"/>
          </a:xfrm>
        </p:spPr>
        <p:txBody>
          <a:bodyPr>
            <a:normAutofit/>
          </a:bodyPr>
          <a:lstStyle/>
          <a:p>
            <a:endParaRPr lang="en-GB" sz="2800" i="1" dirty="0" smtClean="0">
              <a:solidFill>
                <a:srgbClr val="002060"/>
              </a:solidFill>
            </a:endParaRPr>
          </a:p>
          <a:p>
            <a:endParaRPr lang="en-GB" sz="2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5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897" y="464024"/>
            <a:ext cx="10098206" cy="789936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rgbClr val="002060"/>
                </a:solidFill>
              </a:rPr>
              <a:t>Criteria for admitting students to Grade 7</a:t>
            </a:r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2796"/>
            <a:ext cx="10844284" cy="5085425"/>
          </a:xfrm>
        </p:spPr>
        <p:txBody>
          <a:bodyPr>
            <a:normAutofit/>
          </a:bodyPr>
          <a:lstStyle/>
          <a:p>
            <a:pPr lvl="0"/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pPr lvl="0"/>
            <a:endParaRPr lang="en-US" dirty="0">
              <a:solidFill>
                <a:srgbClr val="002060"/>
              </a:solidFill>
              <a:latin typeface="+mj-lt"/>
            </a:endParaRPr>
          </a:p>
          <a:p>
            <a:pPr lvl="0"/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pPr lvl="0"/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pPr lvl="0"/>
            <a:endParaRPr lang="en-US" dirty="0">
              <a:solidFill>
                <a:srgbClr val="002060"/>
              </a:solidFill>
              <a:latin typeface="+mj-lt"/>
            </a:endParaRPr>
          </a:p>
          <a:p>
            <a:pPr lvl="0"/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Admission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to Grade 7 will be done on a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regional basis </a:t>
            </a:r>
          </a:p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The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four Education Zones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will be maintained</a:t>
            </a:r>
          </a:p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Academies 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admit students  as from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Grade 10</a:t>
            </a:r>
          </a:p>
          <a:p>
            <a:endParaRPr lang="en-GB" dirty="0"/>
          </a:p>
          <a:p>
            <a:pPr lvl="0"/>
            <a:endParaRPr lang="en-GB" dirty="0">
              <a:solidFill>
                <a:srgbClr val="002060"/>
              </a:solidFill>
              <a:latin typeface="+mj-lt"/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431379"/>
              </p:ext>
            </p:extLst>
          </p:nvPr>
        </p:nvGraphicFramePr>
        <p:xfrm>
          <a:off x="1431497" y="1988908"/>
          <a:ext cx="959589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5893"/>
              </a:tblGrid>
              <a:tr h="370840">
                <a:tc>
                  <a:txBody>
                    <a:bodyPr/>
                    <a:lstStyle/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Parental choice </a:t>
                      </a:r>
                      <a:endParaRPr lang="en-GB" sz="2800" b="1" kern="1200" dirty="0" smtClean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Overall grading at the Primary School Achievement Certificate </a:t>
                      </a:r>
                      <a:endParaRPr lang="en-GB" sz="2800" b="1" kern="1200" dirty="0" smtClean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Proximity of residence to the secondary schoo</a:t>
                      </a:r>
                      <a:r>
                        <a:rPr lang="en-US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93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i="1" dirty="0" smtClean="0"/>
          </a:p>
          <a:p>
            <a:pPr marL="0" indent="0" algn="ctr">
              <a:buNone/>
            </a:pPr>
            <a:r>
              <a:rPr lang="en-GB" sz="3600" i="1" dirty="0" smtClean="0">
                <a:solidFill>
                  <a:srgbClr val="002060"/>
                </a:solidFill>
              </a:rPr>
              <a:t>An extended four-year cycle for pupils who do not make the grade</a:t>
            </a:r>
            <a:endParaRPr lang="en-GB" sz="3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24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897" y="464024"/>
            <a:ext cx="10098206" cy="789936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rgbClr val="002060"/>
                </a:solidFill>
              </a:rPr>
              <a:t>Learners needing special support </a:t>
            </a:r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9116"/>
            <a:ext cx="10515600" cy="5609230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A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special class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reserved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in every secondary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school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+mj-lt"/>
              </a:rPr>
              <a:t>Reduced class size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+mj-lt"/>
              </a:rPr>
              <a:t>Extended over a four-year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cycle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. </a:t>
            </a:r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+mj-lt"/>
              </a:rPr>
              <a:t>To allow more time to develop and acquire essential competencies at end of Grade 9</a:t>
            </a:r>
            <a:endParaRPr lang="en-GB" dirty="0">
              <a:solidFill>
                <a:srgbClr val="002060"/>
              </a:solidFill>
              <a:latin typeface="+mj-lt"/>
            </a:endParaRPr>
          </a:p>
          <a:p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Students follow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the same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but </a:t>
            </a:r>
            <a:r>
              <a:rPr lang="en-US" b="1" u="sng" dirty="0" smtClean="0">
                <a:solidFill>
                  <a:srgbClr val="002060"/>
                </a:solidFill>
                <a:latin typeface="+mj-lt"/>
              </a:rPr>
              <a:t>adapted core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curriculum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as those in the normal three-year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cycle 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Possibility for student mobility between the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E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xtended and Regular stream</a:t>
            </a:r>
          </a:p>
          <a:p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The Prevocational stream will no longer exist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9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400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The National Certificate of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1064526"/>
            <a:ext cx="11559654" cy="557646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A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combination of written and School-Based Assessments</a:t>
            </a:r>
          </a:p>
          <a:p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Assessment domains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+mj-lt"/>
              </a:rPr>
              <a:t>3 compulsory subjects (English,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Maths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and French) + 4 electives from the following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strands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+mj-lt"/>
              </a:rPr>
              <a:t>Humanities (Arabic/ Hindi/ Marathi/ Modern Chinese/ Tamil/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Telegu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/ Urdu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/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etc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…)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>
              <a:solidFill>
                <a:srgbClr val="002060"/>
              </a:solidFill>
              <a:latin typeface="+mj-lt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+mj-lt"/>
              </a:rPr>
              <a:t>Science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(Chemistry, Physics, Biology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solidFill>
                <a:srgbClr val="002060"/>
              </a:solidFill>
              <a:latin typeface="+mj-lt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+mj-lt"/>
              </a:rPr>
              <a:t>Technical Studies (Home Economics, CDT, Visual Arts, </a:t>
            </a:r>
            <a:r>
              <a:rPr lang="en-US" dirty="0">
                <a:solidFill>
                  <a:srgbClr val="002060"/>
                </a:solidFill>
              </a:rPr>
              <a:t>Computer </a:t>
            </a:r>
            <a:r>
              <a:rPr lang="en-US" dirty="0" smtClean="0">
                <a:solidFill>
                  <a:srgbClr val="002060"/>
                </a:solidFill>
              </a:rPr>
              <a:t>Studies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marL="457200" lvl="1" indent="0">
              <a:buNone/>
            </a:pPr>
            <a:endParaRPr lang="en-US" sz="2000" dirty="0" smtClean="0">
              <a:solidFill>
                <a:srgbClr val="002060"/>
              </a:solidFill>
              <a:latin typeface="+mj-lt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+mj-lt"/>
              </a:rPr>
              <a:t>Social Sciences (Social Studies, Accounts, Economics, Entrepreneurship Education)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1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897" y="245660"/>
            <a:ext cx="10098206" cy="789936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rgbClr val="002060"/>
                </a:solidFill>
              </a:rPr>
              <a:t>Promotion to Grade 10</a:t>
            </a:r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596"/>
            <a:ext cx="10515600" cy="56108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+mj-lt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Assessment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at the end of Grade 9  - the 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National Certificate of 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	Education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will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serve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for </a:t>
            </a:r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b="1" dirty="0" smtClean="0">
                <a:solidFill>
                  <a:srgbClr val="002060"/>
                </a:solidFill>
                <a:latin typeface="+mj-lt"/>
              </a:rPr>
              <a:t>promotion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of students to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Grade 10</a:t>
            </a:r>
          </a:p>
          <a:p>
            <a:pPr marL="914400" lvl="2" indent="0">
              <a:buNone/>
            </a:pPr>
            <a:endParaRPr lang="en-US" sz="2600" dirty="0" smtClean="0">
              <a:solidFill>
                <a:srgbClr val="002060"/>
              </a:solidFill>
              <a:latin typeface="+mj-lt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b="1" dirty="0" smtClean="0">
                <a:solidFill>
                  <a:srgbClr val="002060"/>
                </a:solidFill>
                <a:latin typeface="+mj-lt"/>
              </a:rPr>
              <a:t>orientation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in either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General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or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Technical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or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Vocational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education </a:t>
            </a:r>
            <a:endParaRPr lang="en-US" sz="2600" dirty="0" smtClean="0">
              <a:solidFill>
                <a:srgbClr val="002060"/>
              </a:solidFill>
              <a:latin typeface="+mj-lt"/>
            </a:endParaRPr>
          </a:p>
          <a:p>
            <a:pPr marL="914400" lvl="2" indent="0">
              <a:buNone/>
            </a:pPr>
            <a:endParaRPr lang="en-US" sz="2600" dirty="0" smtClean="0">
              <a:solidFill>
                <a:srgbClr val="002060"/>
              </a:solidFill>
              <a:latin typeface="+mj-lt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admission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to </a:t>
            </a:r>
            <a:r>
              <a:rPr lang="en-US" sz="2600" b="1" dirty="0" smtClean="0">
                <a:solidFill>
                  <a:srgbClr val="002060"/>
                </a:solidFill>
                <a:latin typeface="+mj-lt"/>
              </a:rPr>
              <a:t>Academies</a:t>
            </a:r>
          </a:p>
          <a:p>
            <a:pPr marL="914400" lvl="2" indent="0">
              <a:buNone/>
            </a:pPr>
            <a:endParaRPr lang="en-US" sz="2600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rgbClr val="002060"/>
              </a:solidFill>
              <a:latin typeface="+mj-lt"/>
            </a:endParaRPr>
          </a:p>
          <a:p>
            <a:endParaRPr lang="en-GB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lvl="0"/>
            <a:endParaRPr lang="en-US" dirty="0" smtClean="0">
              <a:latin typeface="+mj-lt"/>
            </a:endParaRPr>
          </a:p>
          <a:p>
            <a:pPr lvl="0"/>
            <a:endParaRPr lang="en-US" dirty="0">
              <a:latin typeface="+mj-lt"/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35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342" y="313898"/>
            <a:ext cx="10275627" cy="644809"/>
          </a:xfrm>
        </p:spPr>
        <p:txBody>
          <a:bodyPr>
            <a:normAutofit fontScale="90000"/>
          </a:bodyPr>
          <a:lstStyle/>
          <a:p>
            <a:pPr algn="ctr"/>
            <a:r>
              <a:rPr lang="en-GB" i="1" dirty="0" smtClean="0">
                <a:solidFill>
                  <a:srgbClr val="002060"/>
                </a:solidFill>
              </a:rPr>
              <a:t/>
            </a:r>
            <a:br>
              <a:rPr lang="en-GB" i="1" dirty="0" smtClean="0">
                <a:solidFill>
                  <a:srgbClr val="002060"/>
                </a:solidFill>
              </a:rPr>
            </a:br>
            <a:r>
              <a:rPr lang="en-GB" sz="4000" b="1" dirty="0" smtClean="0">
                <a:solidFill>
                  <a:srgbClr val="002060"/>
                </a:solidFill>
              </a:rPr>
              <a:t>Different </a:t>
            </a:r>
            <a:r>
              <a:rPr lang="en-GB" sz="4000" b="1" dirty="0">
                <a:solidFill>
                  <a:srgbClr val="002060"/>
                </a:solidFill>
              </a:rPr>
              <a:t>educational tracks as from Grade 10</a:t>
            </a:r>
            <a:br>
              <a:rPr lang="en-GB" sz="4000" b="1" dirty="0">
                <a:solidFill>
                  <a:srgbClr val="002060"/>
                </a:solidFill>
              </a:rPr>
            </a:br>
            <a:endParaRPr lang="en-GB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101" y="1091821"/>
            <a:ext cx="11477767" cy="5609230"/>
          </a:xfrm>
        </p:spPr>
        <p:txBody>
          <a:bodyPr>
            <a:normAutofit/>
          </a:bodyPr>
          <a:lstStyle/>
          <a:p>
            <a:pPr lvl="0"/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+mj-lt"/>
              </a:rPr>
              <a:t>After completing Grade 9, students have 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three choices</a:t>
            </a:r>
          </a:p>
          <a:p>
            <a:pPr lvl="0"/>
            <a:endParaRPr lang="en-US" b="1" dirty="0">
              <a:solidFill>
                <a:srgbClr val="002060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+mj-lt"/>
              </a:rPr>
              <a:t>retain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the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secondary school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where they are already enrolled</a:t>
            </a:r>
          </a:p>
          <a:p>
            <a:pPr marL="457200" lvl="1" indent="0">
              <a:buNone/>
            </a:pPr>
            <a:endParaRPr lang="en-US" dirty="0">
              <a:solidFill>
                <a:srgbClr val="002060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+mj-lt"/>
              </a:rPr>
              <a:t>pursue their studies in General Education in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Academies</a:t>
            </a:r>
          </a:p>
          <a:p>
            <a:pPr marL="457200" lvl="1" indent="0">
              <a:buNone/>
            </a:pPr>
            <a:endParaRPr lang="en-GB" sz="2000" b="1" dirty="0">
              <a:solidFill>
                <a:srgbClr val="002060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+mj-lt"/>
              </a:rPr>
              <a:t>follow  vocational </a:t>
            </a:r>
            <a:r>
              <a:rPr lang="en-US" dirty="0" err="1">
                <a:solidFill>
                  <a:srgbClr val="002060"/>
                </a:solidFill>
                <a:latin typeface="+mj-lt"/>
              </a:rPr>
              <a:t>programmes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  in specialized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Vocational 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Schoo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ls</a:t>
            </a:r>
          </a:p>
          <a:p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002060"/>
                </a:solidFill>
                <a:latin typeface="+mj-lt"/>
              </a:rPr>
              <a:t>Vocational </a:t>
            </a:r>
            <a:r>
              <a:rPr lang="en-GB" dirty="0">
                <a:solidFill>
                  <a:srgbClr val="002060"/>
                </a:solidFill>
                <a:latin typeface="+mj-lt"/>
              </a:rPr>
              <a:t>education will be run in dedicated </a:t>
            </a:r>
            <a:r>
              <a:rPr lang="en-GB" dirty="0" smtClean="0">
                <a:solidFill>
                  <a:srgbClr val="002060"/>
                </a:solidFill>
                <a:latin typeface="+mj-lt"/>
              </a:rPr>
              <a:t>schools with state-of-the-art technological facilities</a:t>
            </a:r>
          </a:p>
          <a:p>
            <a:endParaRPr lang="en-GB" dirty="0">
              <a:solidFill>
                <a:srgbClr val="002060"/>
              </a:solidFill>
              <a:latin typeface="+mj-lt"/>
            </a:endParaRPr>
          </a:p>
          <a:p>
            <a:pPr marL="457200" lvl="1" indent="0">
              <a:buNone/>
            </a:pPr>
            <a:endParaRPr lang="en-US" dirty="0">
              <a:solidFill>
                <a:srgbClr val="002060"/>
              </a:solidFill>
              <a:latin typeface="+mj-lt"/>
            </a:endParaRPr>
          </a:p>
          <a:p>
            <a:pPr lvl="0"/>
            <a:endParaRPr lang="en-US" b="1" dirty="0" smtClean="0">
              <a:solidFill>
                <a:srgbClr val="002060"/>
              </a:solidFill>
              <a:latin typeface="+mj-lt"/>
            </a:endParaRPr>
          </a:p>
          <a:p>
            <a:endParaRPr lang="en-GB" dirty="0" smtClean="0">
              <a:solidFill>
                <a:srgbClr val="002060"/>
              </a:solidFill>
              <a:latin typeface="+mj-lt"/>
            </a:endParaRPr>
          </a:p>
          <a:p>
            <a:endParaRPr lang="en-GB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GB" sz="2000" dirty="0">
              <a:solidFill>
                <a:srgbClr val="002060"/>
              </a:solidFill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68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342" y="313898"/>
            <a:ext cx="10275627" cy="64480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Enhancing the image of TVET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101" y="1091821"/>
            <a:ext cx="11477767" cy="560923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Both  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General Education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and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Technical 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Education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will be run side by side in secondary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schools </a:t>
            </a:r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Students can opt for the General Education or the Technical Education stream</a:t>
            </a:r>
          </a:p>
          <a:p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Students can sit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for either SC (General) or SC (Technical).</a:t>
            </a:r>
            <a:endParaRPr lang="en-GB" sz="2400" dirty="0">
              <a:solidFill>
                <a:srgbClr val="002060"/>
              </a:solidFill>
              <a:latin typeface="+mj-lt"/>
            </a:endParaRPr>
          </a:p>
          <a:p>
            <a:pPr lvl="0"/>
            <a:endParaRPr lang="en-US" dirty="0">
              <a:solidFill>
                <a:srgbClr val="002060"/>
              </a:solidFill>
              <a:latin typeface="+mj-lt"/>
            </a:endParaRPr>
          </a:p>
          <a:p>
            <a:pPr lvl="0"/>
            <a:endParaRPr lang="en-US" b="1" dirty="0" smtClean="0">
              <a:solidFill>
                <a:srgbClr val="002060"/>
              </a:solidFill>
              <a:latin typeface="+mj-lt"/>
            </a:endParaRPr>
          </a:p>
          <a:p>
            <a:endParaRPr lang="en-GB" dirty="0" smtClean="0">
              <a:solidFill>
                <a:srgbClr val="002060"/>
              </a:solidFill>
              <a:latin typeface="+mj-lt"/>
            </a:endParaRPr>
          </a:p>
          <a:p>
            <a:endParaRPr lang="en-GB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GB" sz="2000" dirty="0">
              <a:solidFill>
                <a:srgbClr val="002060"/>
              </a:solidFill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86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b="1" i="1" dirty="0" smtClean="0">
              <a:solidFill>
                <a:srgbClr val="002060"/>
              </a:solidFill>
              <a:latin typeface="+mj-lt"/>
            </a:endParaRPr>
          </a:p>
          <a:p>
            <a:pPr marL="0" indent="0" algn="ctr">
              <a:buNone/>
            </a:pPr>
            <a:endParaRPr lang="en-GB" sz="3600" b="1" i="1" dirty="0">
              <a:solidFill>
                <a:srgbClr val="00206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GB" sz="3600" b="1" i="1" dirty="0" smtClean="0">
                <a:solidFill>
                  <a:srgbClr val="002060"/>
                </a:solidFill>
                <a:latin typeface="+mj-lt"/>
              </a:rPr>
              <a:t>Institutional Innovations</a:t>
            </a:r>
            <a:endParaRPr lang="en-GB" sz="3600" b="1" i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5998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752" y="177421"/>
            <a:ext cx="10221036" cy="559558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Academies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641445"/>
            <a:ext cx="10917072" cy="6059606"/>
          </a:xfrm>
        </p:spPr>
        <p:txBody>
          <a:bodyPr>
            <a:normAutofit fontScale="77500" lnSpcReduction="20000"/>
          </a:bodyPr>
          <a:lstStyle/>
          <a:p>
            <a:pPr lvl="0"/>
            <a:endParaRPr lang="en-US" sz="2600" dirty="0" smtClean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Academies will act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as </a:t>
            </a:r>
            <a:r>
              <a:rPr lang="en-US" sz="2600" dirty="0" err="1" smtClean="0">
                <a:solidFill>
                  <a:srgbClr val="002060"/>
                </a:solidFill>
                <a:latin typeface="+mj-lt"/>
              </a:rPr>
              <a:t>Centres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of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Excellence with a </a:t>
            </a:r>
            <a:r>
              <a:rPr lang="en-US" sz="2600" b="1" i="1" u="sng" dirty="0" smtClean="0">
                <a:solidFill>
                  <a:srgbClr val="002060"/>
                </a:solidFill>
                <a:latin typeface="+mj-lt"/>
              </a:rPr>
              <a:t>specialism in 2 to 3 areas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+mj-lt"/>
              </a:rPr>
              <a:t>Science, ICT, Business, Languages, the Arts, Physical Education etc.</a:t>
            </a:r>
          </a:p>
          <a:p>
            <a:pPr marL="457200" lvl="1" indent="0">
              <a:buNone/>
            </a:pPr>
            <a:endParaRPr lang="en-GB" dirty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Academies will run classes from </a:t>
            </a:r>
            <a:r>
              <a:rPr lang="en-US" sz="2600" b="1" dirty="0">
                <a:solidFill>
                  <a:srgbClr val="002060"/>
                </a:solidFill>
                <a:latin typeface="+mj-lt"/>
              </a:rPr>
              <a:t>Grades 10 to 13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.</a:t>
            </a:r>
          </a:p>
          <a:p>
            <a:pPr marL="0" lvl="0" indent="0">
              <a:buNone/>
            </a:pPr>
            <a:endParaRPr lang="en-GB" sz="2600" dirty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Admission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to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Academies will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be on a </a:t>
            </a:r>
            <a:r>
              <a:rPr lang="en-US" sz="2600" b="1" dirty="0">
                <a:solidFill>
                  <a:srgbClr val="002060"/>
                </a:solidFill>
                <a:latin typeface="+mj-lt"/>
              </a:rPr>
              <a:t>national </a:t>
            </a:r>
            <a:r>
              <a:rPr lang="en-US" sz="2600" b="1" dirty="0" smtClean="0">
                <a:solidFill>
                  <a:srgbClr val="002060"/>
                </a:solidFill>
                <a:latin typeface="+mj-lt"/>
              </a:rPr>
              <a:t>basis</a:t>
            </a:r>
          </a:p>
          <a:p>
            <a:pPr marL="0" lvl="0" indent="0">
              <a:buNone/>
            </a:pPr>
            <a:endParaRPr lang="en-US" sz="2600" dirty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Criteria for Admission to Academies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2060"/>
                </a:solidFill>
                <a:latin typeface="+mj-lt"/>
              </a:rPr>
              <a:t>student </a:t>
            </a:r>
            <a:r>
              <a:rPr lang="en-US" sz="2200" b="1" dirty="0">
                <a:solidFill>
                  <a:srgbClr val="002060"/>
                </a:solidFill>
                <a:latin typeface="+mj-lt"/>
              </a:rPr>
              <a:t>performance and aptitude </a:t>
            </a:r>
            <a:r>
              <a:rPr lang="en-US" sz="2200" dirty="0">
                <a:solidFill>
                  <a:srgbClr val="002060"/>
                </a:solidFill>
                <a:latin typeface="+mj-lt"/>
              </a:rPr>
              <a:t>at the National Certificate of Education </a:t>
            </a:r>
          </a:p>
          <a:p>
            <a:pPr marL="914400" lvl="2" indent="0">
              <a:buNone/>
            </a:pPr>
            <a:endParaRPr lang="en-US" sz="2200" dirty="0">
              <a:solidFill>
                <a:srgbClr val="002060"/>
              </a:solidFill>
              <a:latin typeface="+mj-lt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2060"/>
                </a:solidFill>
                <a:latin typeface="+mj-lt"/>
              </a:rPr>
              <a:t>student </a:t>
            </a:r>
            <a:r>
              <a:rPr lang="en-US" sz="2200" b="1" dirty="0">
                <a:solidFill>
                  <a:srgbClr val="002060"/>
                </a:solidFill>
                <a:latin typeface="+mj-lt"/>
              </a:rPr>
              <a:t>preference for subject combinations</a:t>
            </a:r>
          </a:p>
          <a:p>
            <a:pPr lvl="0"/>
            <a:endParaRPr lang="en-US" sz="2600" dirty="0" smtClean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sz="2600" dirty="0">
                <a:solidFill>
                  <a:srgbClr val="002060"/>
                </a:solidFill>
                <a:latin typeface="+mj-lt"/>
              </a:rPr>
              <a:t>Academies will be </a:t>
            </a:r>
            <a:r>
              <a:rPr lang="en-US" sz="2600" b="1" dirty="0">
                <a:solidFill>
                  <a:srgbClr val="002060"/>
                </a:solidFill>
                <a:latin typeface="+mj-lt"/>
              </a:rPr>
              <a:t>co-educational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 institutions </a:t>
            </a:r>
          </a:p>
          <a:p>
            <a:pPr marL="0" lvl="0" indent="0">
              <a:buNone/>
            </a:pPr>
            <a:endParaRPr lang="en-US" sz="2600" dirty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sz="2600" dirty="0">
                <a:solidFill>
                  <a:srgbClr val="002060"/>
                </a:solidFill>
                <a:latin typeface="+mj-lt"/>
              </a:rPr>
              <a:t>Academies will have more </a:t>
            </a:r>
            <a:r>
              <a:rPr lang="en-US" sz="2600" b="1" dirty="0">
                <a:solidFill>
                  <a:srgbClr val="002060"/>
                </a:solidFill>
                <a:latin typeface="+mj-lt"/>
              </a:rPr>
              <a:t>autonomy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with a new management model</a:t>
            </a:r>
          </a:p>
          <a:p>
            <a:pPr marL="0" lvl="0" indent="0">
              <a:buNone/>
            </a:pPr>
            <a:endParaRPr lang="en-US" sz="2600" dirty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sz="2600" dirty="0">
                <a:solidFill>
                  <a:srgbClr val="002060"/>
                </a:solidFill>
                <a:latin typeface="+mj-lt"/>
              </a:rPr>
              <a:t>Grant-Aided </a:t>
            </a:r>
            <a:r>
              <a:rPr lang="en-US" sz="2600" b="1" dirty="0">
                <a:solidFill>
                  <a:srgbClr val="002060"/>
                </a:solidFill>
                <a:latin typeface="+mj-lt"/>
              </a:rPr>
              <a:t>Private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 Secondary Schools of repute with a track record will be invited to join the reform and run as Academies</a:t>
            </a:r>
          </a:p>
          <a:p>
            <a:pPr lvl="0"/>
            <a:endParaRPr lang="en-US" sz="2600" dirty="0" smtClean="0">
              <a:solidFill>
                <a:srgbClr val="002060"/>
              </a:solidFill>
              <a:latin typeface="+mj-lt"/>
            </a:endParaRPr>
          </a:p>
          <a:p>
            <a:pPr marL="0" lvl="0" indent="0">
              <a:buNone/>
            </a:pPr>
            <a:endParaRPr lang="en-US" sz="2600" dirty="0" smtClean="0">
              <a:solidFill>
                <a:srgbClr val="002060"/>
              </a:solidFill>
              <a:latin typeface="+mj-lt"/>
            </a:endParaRPr>
          </a:p>
          <a:p>
            <a:pPr marL="914400" lvl="2" indent="0">
              <a:buNone/>
            </a:pPr>
            <a:endParaRPr lang="en-GB" sz="2200" dirty="0">
              <a:solidFill>
                <a:srgbClr val="002060"/>
              </a:solidFill>
              <a:latin typeface="+mj-lt"/>
            </a:endParaRPr>
          </a:p>
          <a:p>
            <a:pPr marL="0" lvl="0" indent="0">
              <a:buNone/>
            </a:pPr>
            <a:endParaRPr lang="en-GB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637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0535"/>
            <a:ext cx="10515600" cy="49468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Polytechnics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9934"/>
            <a:ext cx="10515600" cy="584806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Polytechnics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will be set up in every Education Zone.  </a:t>
            </a:r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+mj-lt"/>
              </a:rPr>
              <a:t>Courses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will be delivered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up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to Diploma level </a:t>
            </a:r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+mj-lt"/>
              </a:rPr>
              <a:t>Successful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completion of the Diploma Level will open up access to higher education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.</a:t>
            </a:r>
          </a:p>
          <a:p>
            <a:pPr lvl="0"/>
            <a:endParaRPr lang="en-US" dirty="0">
              <a:solidFill>
                <a:srgbClr val="002060"/>
              </a:solidFill>
              <a:latin typeface="+mj-lt"/>
            </a:endParaRPr>
          </a:p>
          <a:p>
            <a:pPr marL="0" lvl="0" indent="0"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Access to Polytechnics</a:t>
            </a:r>
          </a:p>
          <a:p>
            <a:pPr lvl="0"/>
            <a:r>
              <a:rPr lang="en-US" b="1" dirty="0" smtClean="0">
                <a:solidFill>
                  <a:srgbClr val="002060"/>
                </a:solidFill>
                <a:latin typeface="+mj-lt"/>
              </a:rPr>
              <a:t>Requisites</a:t>
            </a:r>
            <a:endParaRPr lang="en-US" b="1" dirty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+mj-lt"/>
              </a:rPr>
              <a:t>successful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completion of Grade 11 (in secondary schools/ Academies)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+mj-lt"/>
              </a:rPr>
              <a:t>successful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completion of Grade 13 (in secondary schools/ Academies)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+mj-lt"/>
              </a:rPr>
              <a:t>after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completion of vocational </a:t>
            </a:r>
            <a:r>
              <a:rPr lang="en-US" dirty="0" err="1">
                <a:solidFill>
                  <a:srgbClr val="002060"/>
                </a:solidFill>
                <a:latin typeface="+mj-lt"/>
              </a:rPr>
              <a:t>programmes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 and after following a Foundation </a:t>
            </a:r>
            <a:r>
              <a:rPr lang="en-US" dirty="0" err="1">
                <a:solidFill>
                  <a:srgbClr val="002060"/>
                </a:solidFill>
                <a:latin typeface="+mj-lt"/>
              </a:rPr>
              <a:t>Programme</a:t>
            </a:r>
            <a:endParaRPr lang="en-GB" dirty="0">
              <a:solidFill>
                <a:srgbClr val="002060"/>
              </a:solidFill>
              <a:latin typeface="+mj-lt"/>
            </a:endParaRPr>
          </a:p>
          <a:p>
            <a:pPr lvl="0"/>
            <a:endParaRPr lang="en-GB" dirty="0">
              <a:solidFill>
                <a:srgbClr val="002060"/>
              </a:solidFill>
              <a:latin typeface="+mj-lt"/>
            </a:endParaRPr>
          </a:p>
          <a:p>
            <a:pPr lvl="0"/>
            <a:endParaRPr lang="en-GB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365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47"/>
            <a:ext cx="10515600" cy="685753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Rationale of the </a:t>
            </a:r>
            <a:r>
              <a:rPr lang="en-US" b="1" dirty="0" smtClean="0">
                <a:solidFill>
                  <a:srgbClr val="002060"/>
                </a:solidFill>
              </a:rPr>
              <a:t>Nine </a:t>
            </a:r>
            <a:r>
              <a:rPr lang="en-US" b="1" dirty="0" smtClean="0">
                <a:solidFill>
                  <a:srgbClr val="002060"/>
                </a:solidFill>
              </a:rPr>
              <a:t>Year Basic </a:t>
            </a:r>
            <a:r>
              <a:rPr lang="en-US" b="1" dirty="0" smtClean="0">
                <a:solidFill>
                  <a:srgbClr val="002060"/>
                </a:solidFill>
              </a:rPr>
              <a:t>Education </a:t>
            </a:r>
            <a:r>
              <a:rPr lang="en-US" b="1" dirty="0" smtClean="0">
                <a:solidFill>
                  <a:srgbClr val="002060"/>
                </a:solidFill>
              </a:rPr>
              <a:t>Reform</a:t>
            </a:r>
            <a:r>
              <a:rPr lang="en-US" b="1" dirty="0">
                <a:solidFill>
                  <a:srgbClr val="002060"/>
                </a:solidFill>
              </a:rPr>
              <a:t/>
            </a:r>
            <a:br>
              <a:rPr lang="en-US" b="1" dirty="0">
                <a:solidFill>
                  <a:srgbClr val="002060"/>
                </a:solidFill>
              </a:rPr>
            </a:b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1" y="914400"/>
            <a:ext cx="11627892" cy="5718411"/>
          </a:xfrm>
        </p:spPr>
        <p:txBody>
          <a:bodyPr>
            <a:normAutofit fontScale="92500" lnSpcReduction="20000"/>
          </a:bodyPr>
          <a:lstStyle/>
          <a:p>
            <a:pPr lvl="1"/>
            <a:endParaRPr lang="en-US" sz="2800" b="1" dirty="0" smtClean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Need to transform Education for the 21</a:t>
            </a:r>
            <a:r>
              <a:rPr lang="en-US" sz="2800" b="1" baseline="30000" dirty="0" smtClean="0">
                <a:solidFill>
                  <a:srgbClr val="002060"/>
                </a:solidFill>
                <a:latin typeface="+mj-lt"/>
              </a:rPr>
              <a:t>st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Century</a:t>
            </a:r>
          </a:p>
          <a:p>
            <a:pPr marL="457200" lvl="1" indent="0">
              <a:buNone/>
            </a:pPr>
            <a:endParaRPr lang="en-US" sz="2800" b="1" dirty="0" smtClean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The learner emerging from the education system 15-20 y from now </a:t>
            </a:r>
          </a:p>
          <a:p>
            <a:pPr marL="457200" lvl="1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	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        Core </a:t>
            </a:r>
            <a:r>
              <a:rPr lang="en-US" sz="2800" b="1" dirty="0">
                <a:solidFill>
                  <a:srgbClr val="002060"/>
                </a:solidFill>
                <a:latin typeface="+mj-lt"/>
              </a:rPr>
              <a:t>C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ompetencies</a:t>
            </a:r>
          </a:p>
          <a:p>
            <a:pPr lvl="1"/>
            <a:endParaRPr lang="en-US" sz="2800" b="1" dirty="0" smtClean="0">
              <a:solidFill>
                <a:srgbClr val="002060"/>
              </a:solidFill>
              <a:latin typeface="+mj-lt"/>
            </a:endParaRPr>
          </a:p>
          <a:p>
            <a:pPr lvl="2"/>
            <a:r>
              <a:rPr lang="en-GB" sz="2400" dirty="0">
                <a:solidFill>
                  <a:srgbClr val="002060"/>
                </a:solidFill>
              </a:rPr>
              <a:t>Critical thinking skills  -   ability to solve complex problems</a:t>
            </a:r>
          </a:p>
          <a:p>
            <a:pPr lvl="2"/>
            <a:r>
              <a:rPr lang="en-GB" sz="2400" dirty="0">
                <a:solidFill>
                  <a:srgbClr val="002060"/>
                </a:solidFill>
              </a:rPr>
              <a:t>Creativity, </a:t>
            </a:r>
            <a:r>
              <a:rPr lang="en-GB" sz="2400" dirty="0" smtClean="0">
                <a:solidFill>
                  <a:srgbClr val="002060"/>
                </a:solidFill>
              </a:rPr>
              <a:t> innovation</a:t>
            </a:r>
            <a:endParaRPr lang="en-GB" sz="2400" dirty="0">
              <a:solidFill>
                <a:srgbClr val="002060"/>
              </a:solidFill>
            </a:endParaRPr>
          </a:p>
          <a:p>
            <a:pPr lvl="2"/>
            <a:r>
              <a:rPr lang="en-GB" sz="2400" dirty="0">
                <a:solidFill>
                  <a:srgbClr val="002060"/>
                </a:solidFill>
              </a:rPr>
              <a:t>Adaptability,   self-discipline,    initiative</a:t>
            </a:r>
          </a:p>
          <a:p>
            <a:pPr lvl="2"/>
            <a:r>
              <a:rPr lang="en-GB" sz="2400" dirty="0">
                <a:solidFill>
                  <a:srgbClr val="002060"/>
                </a:solidFill>
              </a:rPr>
              <a:t>Oral and written communication skills ,   public speaking skills</a:t>
            </a:r>
          </a:p>
          <a:p>
            <a:pPr lvl="2"/>
            <a:r>
              <a:rPr lang="en-GB" sz="2400" dirty="0">
                <a:solidFill>
                  <a:srgbClr val="002060"/>
                </a:solidFill>
              </a:rPr>
              <a:t>Leadership,   teamwork,   collaboration</a:t>
            </a:r>
          </a:p>
          <a:p>
            <a:pPr lvl="2"/>
            <a:r>
              <a:rPr lang="en-GB" sz="2400" dirty="0">
                <a:solidFill>
                  <a:srgbClr val="002060"/>
                </a:solidFill>
              </a:rPr>
              <a:t>Fluency in ICT,      entrepreneurship skills</a:t>
            </a:r>
          </a:p>
          <a:p>
            <a:pPr lvl="2"/>
            <a:r>
              <a:rPr lang="en-GB" sz="2400" dirty="0">
                <a:solidFill>
                  <a:srgbClr val="002060"/>
                </a:solidFill>
              </a:rPr>
              <a:t>Global awareness, multicultural literacy</a:t>
            </a:r>
          </a:p>
          <a:p>
            <a:pPr lvl="2"/>
            <a:r>
              <a:rPr lang="en-GB" sz="2400" dirty="0">
                <a:solidFill>
                  <a:srgbClr val="002060"/>
                </a:solidFill>
              </a:rPr>
              <a:t>Scientific literacy and reasoning</a:t>
            </a:r>
          </a:p>
          <a:p>
            <a:pPr lvl="2"/>
            <a:r>
              <a:rPr lang="en-GB" sz="2400" dirty="0">
                <a:solidFill>
                  <a:srgbClr val="002060"/>
                </a:solidFill>
              </a:rPr>
              <a:t>Environmental and conservation literacy</a:t>
            </a:r>
          </a:p>
          <a:p>
            <a:pPr marL="457200" lvl="1" indent="0">
              <a:buNone/>
            </a:pPr>
            <a:endParaRPr lang="en-US" sz="2800" b="1" dirty="0" smtClean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Comprehensive basic education cycle that provides the foundational skills for success in all further learning</a:t>
            </a:r>
          </a:p>
          <a:p>
            <a:pPr lvl="1"/>
            <a:endParaRPr lang="en-US" sz="2800" b="1" dirty="0" smtClean="0">
              <a:solidFill>
                <a:srgbClr val="002060"/>
              </a:solidFill>
              <a:latin typeface="+mj-lt"/>
            </a:endParaRPr>
          </a:p>
          <a:p>
            <a:pPr lvl="1"/>
            <a:endParaRPr lang="en-GB" sz="2800" b="1" dirty="0">
              <a:solidFill>
                <a:srgbClr val="002060"/>
              </a:solidFill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0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174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</a:rPr>
              <a:t>Additional Scholarships</a:t>
            </a:r>
            <a:endParaRPr lang="en-GB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300"/>
            <a:ext cx="10515600" cy="53499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latin typeface="+mj-lt"/>
              </a:rPr>
              <a:t>	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Scholarships </a:t>
            </a:r>
            <a:r>
              <a:rPr lang="en-US" sz="3200" b="1" dirty="0">
                <a:solidFill>
                  <a:srgbClr val="002060"/>
                </a:solidFill>
                <a:latin typeface="+mj-lt"/>
              </a:rPr>
              <a:t>for General Education on a </a:t>
            </a:r>
            <a:r>
              <a:rPr lang="en-US" sz="3200" b="1" u="sng" dirty="0" smtClean="0">
                <a:solidFill>
                  <a:srgbClr val="002060"/>
                </a:solidFill>
                <a:latin typeface="+mj-lt"/>
              </a:rPr>
              <a:t>Regional </a:t>
            </a:r>
            <a:r>
              <a:rPr lang="en-US" sz="3200" b="1" u="sng" dirty="0">
                <a:solidFill>
                  <a:srgbClr val="002060"/>
                </a:solidFill>
                <a:latin typeface="+mj-lt"/>
              </a:rPr>
              <a:t>B</a:t>
            </a:r>
            <a:r>
              <a:rPr lang="en-US" sz="3200" b="1" u="sng" dirty="0" smtClean="0">
                <a:solidFill>
                  <a:srgbClr val="002060"/>
                </a:solidFill>
                <a:latin typeface="+mj-lt"/>
              </a:rPr>
              <a:t>asis</a:t>
            </a:r>
            <a:endParaRPr lang="en-GB" sz="3200" u="sng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2060"/>
                </a:solidFill>
                <a:latin typeface="+mj-lt"/>
              </a:rPr>
              <a:t> 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16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new scholarships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- 4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for each Education Zone </a:t>
            </a:r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Science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 Humanities 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 Technical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Business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.</a:t>
            </a:r>
            <a:endParaRPr lang="en-GB" sz="2800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2060"/>
                </a:solidFill>
                <a:latin typeface="+mj-lt"/>
              </a:rPr>
              <a:t> </a:t>
            </a:r>
            <a:endParaRPr lang="en-GB" sz="3200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	Scholarships </a:t>
            </a:r>
            <a:r>
              <a:rPr lang="en-US" sz="3200" b="1" dirty="0">
                <a:solidFill>
                  <a:srgbClr val="002060"/>
                </a:solidFill>
                <a:latin typeface="+mj-lt"/>
              </a:rPr>
              <a:t>for Technical Education on a 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National </a:t>
            </a:r>
            <a:r>
              <a:rPr lang="en-US" sz="3200" b="1" dirty="0">
                <a:solidFill>
                  <a:srgbClr val="002060"/>
                </a:solidFill>
                <a:latin typeface="+mj-lt"/>
              </a:rPr>
              <a:t>B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asis</a:t>
            </a:r>
            <a:endParaRPr lang="en-GB" sz="3200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+mj-lt"/>
              </a:rPr>
              <a:t>4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new scholarships </a:t>
            </a:r>
          </a:p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diploma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holders in Polytechnics to pursue higher education studies in tertiary institutions</a:t>
            </a:r>
            <a:r>
              <a:rPr lang="en-US" sz="3200" dirty="0">
                <a:solidFill>
                  <a:srgbClr val="002060"/>
                </a:solidFill>
                <a:latin typeface="+mj-lt"/>
              </a:rPr>
              <a:t>. </a:t>
            </a:r>
            <a:endParaRPr lang="en-GB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822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i="1" dirty="0" smtClean="0"/>
          </a:p>
          <a:p>
            <a:pPr marL="0" indent="0" algn="ctr">
              <a:buNone/>
            </a:pPr>
            <a:r>
              <a:rPr lang="en-GB" sz="3600" i="1" dirty="0" smtClean="0">
                <a:solidFill>
                  <a:srgbClr val="002060"/>
                </a:solidFill>
              </a:rPr>
              <a:t>Begin Implementation of Nine Year Schooling</a:t>
            </a:r>
            <a:endParaRPr lang="en-GB" sz="3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7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76" y="247437"/>
            <a:ext cx="9989024" cy="549275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</a:rPr>
              <a:t>Implementing the new Assessments</a:t>
            </a:r>
            <a:endParaRPr lang="en-GB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841242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en-US" sz="8000" dirty="0" smtClean="0">
                <a:solidFill>
                  <a:srgbClr val="002060"/>
                </a:solidFill>
                <a:latin typeface="+mj-lt"/>
              </a:rPr>
              <a:t>The Primary School Achievement Certificate will be introduced </a:t>
            </a:r>
            <a:r>
              <a:rPr lang="en-US" sz="8000" dirty="0">
                <a:solidFill>
                  <a:srgbClr val="002060"/>
                </a:solidFill>
                <a:latin typeface="+mj-lt"/>
              </a:rPr>
              <a:t>as from </a:t>
            </a: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2017 onwards</a:t>
            </a:r>
          </a:p>
          <a:p>
            <a:pPr marL="0" lvl="0" indent="0">
              <a:buNone/>
            </a:pPr>
            <a:endParaRPr lang="en-US" sz="8000" b="1" dirty="0" smtClean="0">
              <a:solidFill>
                <a:srgbClr val="002060"/>
              </a:solidFill>
              <a:latin typeface="+mj-lt"/>
            </a:endParaRPr>
          </a:p>
          <a:p>
            <a:pPr marL="0" lvl="0" indent="0">
              <a:buNone/>
            </a:pPr>
            <a:r>
              <a:rPr lang="en-GB" sz="8000" b="1" i="1" dirty="0" smtClean="0">
                <a:solidFill>
                  <a:srgbClr val="002060"/>
                </a:solidFill>
                <a:latin typeface="+mj-lt"/>
              </a:rPr>
              <a:t>	</a:t>
            </a:r>
            <a:r>
              <a:rPr lang="en-GB" sz="8000" b="1" i="1" u="sng" dirty="0" smtClean="0">
                <a:solidFill>
                  <a:srgbClr val="002060"/>
                </a:solidFill>
                <a:latin typeface="+mj-lt"/>
              </a:rPr>
              <a:t>First Cohort</a:t>
            </a:r>
            <a:endParaRPr lang="en-GB" sz="8000" b="1" i="1" u="sng" dirty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sz="8000" dirty="0" smtClean="0">
                <a:solidFill>
                  <a:srgbClr val="002060"/>
                </a:solidFill>
                <a:latin typeface="+mj-lt"/>
              </a:rPr>
              <a:t>Pupils </a:t>
            </a:r>
            <a:r>
              <a:rPr lang="en-US" sz="8000" dirty="0">
                <a:solidFill>
                  <a:srgbClr val="002060"/>
                </a:solidFill>
                <a:latin typeface="+mj-lt"/>
              </a:rPr>
              <a:t>of </a:t>
            </a:r>
            <a:r>
              <a:rPr lang="en-US" sz="8000" b="1" dirty="0" err="1">
                <a:solidFill>
                  <a:srgbClr val="002060"/>
                </a:solidFill>
                <a:latin typeface="+mj-lt"/>
              </a:rPr>
              <a:t>Std</a:t>
            </a:r>
            <a:r>
              <a:rPr lang="en-US" sz="8000" b="1" dirty="0">
                <a:solidFill>
                  <a:srgbClr val="002060"/>
                </a:solidFill>
                <a:latin typeface="+mj-lt"/>
              </a:rPr>
              <a:t> V in </a:t>
            </a: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2016           Grade 7 in 2018</a:t>
            </a:r>
            <a:endParaRPr lang="en-US" sz="8000" dirty="0" smtClean="0">
              <a:solidFill>
                <a:srgbClr val="002060"/>
              </a:solidFill>
              <a:latin typeface="+mj-lt"/>
            </a:endParaRPr>
          </a:p>
          <a:p>
            <a:pPr lvl="0"/>
            <a:endParaRPr lang="en-US" sz="8000" dirty="0" smtClean="0">
              <a:solidFill>
                <a:srgbClr val="002060"/>
              </a:solidFill>
              <a:latin typeface="+mj-lt"/>
            </a:endParaRPr>
          </a:p>
          <a:p>
            <a:pPr marL="457200" lvl="1" indent="0">
              <a:buNone/>
            </a:pPr>
            <a:endParaRPr lang="en-US" sz="7600" b="1" dirty="0">
              <a:solidFill>
                <a:srgbClr val="002060"/>
              </a:solidFill>
              <a:latin typeface="+mj-lt"/>
            </a:endParaRPr>
          </a:p>
          <a:p>
            <a:pPr marL="0" lvl="0" indent="0">
              <a:buNone/>
            </a:pPr>
            <a:r>
              <a:rPr lang="en-US" sz="8000" b="1" i="1" dirty="0" smtClean="0">
                <a:solidFill>
                  <a:srgbClr val="002060"/>
                </a:solidFill>
                <a:latin typeface="+mj-lt"/>
              </a:rPr>
              <a:t>	</a:t>
            </a:r>
            <a:r>
              <a:rPr lang="en-US" sz="8000" b="1" i="1" u="sng" dirty="0" smtClean="0">
                <a:solidFill>
                  <a:srgbClr val="002060"/>
                </a:solidFill>
                <a:latin typeface="+mj-lt"/>
              </a:rPr>
              <a:t>Second Cohort</a:t>
            </a:r>
          </a:p>
          <a:p>
            <a:pPr lvl="0"/>
            <a:r>
              <a:rPr lang="en-US" sz="8000" dirty="0" smtClean="0">
                <a:solidFill>
                  <a:srgbClr val="002060"/>
                </a:solidFill>
                <a:latin typeface="+mj-lt"/>
              </a:rPr>
              <a:t>Pupils </a:t>
            </a:r>
            <a:r>
              <a:rPr lang="en-US" sz="8000" dirty="0">
                <a:solidFill>
                  <a:srgbClr val="002060"/>
                </a:solidFill>
                <a:latin typeface="+mj-lt"/>
              </a:rPr>
              <a:t>of </a:t>
            </a:r>
            <a:r>
              <a:rPr lang="en-US" sz="8000" b="1" dirty="0" err="1">
                <a:solidFill>
                  <a:srgbClr val="002060"/>
                </a:solidFill>
                <a:latin typeface="+mj-lt"/>
              </a:rPr>
              <a:t>Std</a:t>
            </a:r>
            <a:r>
              <a:rPr lang="en-US" sz="8000" b="1" dirty="0">
                <a:solidFill>
                  <a:srgbClr val="002060"/>
                </a:solidFill>
                <a:latin typeface="+mj-lt"/>
              </a:rPr>
              <a:t> V in 2017 </a:t>
            </a: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              Grade 7 in 2019</a:t>
            </a:r>
            <a:endParaRPr lang="en-US" sz="8000" dirty="0" smtClean="0">
              <a:solidFill>
                <a:srgbClr val="002060"/>
              </a:solidFill>
              <a:latin typeface="+mj-lt"/>
            </a:endParaRPr>
          </a:p>
          <a:p>
            <a:pPr lvl="0"/>
            <a:endParaRPr lang="en-US" sz="8000" dirty="0" smtClean="0">
              <a:solidFill>
                <a:srgbClr val="002060"/>
              </a:solidFill>
              <a:latin typeface="+mj-lt"/>
            </a:endParaRPr>
          </a:p>
          <a:p>
            <a:pPr lvl="0"/>
            <a:endParaRPr lang="en-GB" sz="8000" dirty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sz="8000" dirty="0" smtClean="0">
                <a:solidFill>
                  <a:srgbClr val="002060"/>
                </a:solidFill>
                <a:latin typeface="+mj-lt"/>
              </a:rPr>
              <a:t>No </a:t>
            </a:r>
            <a:r>
              <a:rPr lang="en-US" sz="8000" dirty="0">
                <a:solidFill>
                  <a:srgbClr val="002060"/>
                </a:solidFill>
                <a:latin typeface="+mj-lt"/>
              </a:rPr>
              <a:t>intake of Grade 7 </a:t>
            </a:r>
            <a:r>
              <a:rPr lang="en-US" sz="8000" dirty="0" smtClean="0">
                <a:solidFill>
                  <a:srgbClr val="002060"/>
                </a:solidFill>
                <a:latin typeface="+mj-lt"/>
              </a:rPr>
              <a:t>in the Academies as </a:t>
            </a:r>
            <a:r>
              <a:rPr lang="en-US" sz="8000" dirty="0">
                <a:solidFill>
                  <a:srgbClr val="002060"/>
                </a:solidFill>
                <a:latin typeface="+mj-lt"/>
              </a:rPr>
              <a:t>from </a:t>
            </a: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January 2018</a:t>
            </a:r>
          </a:p>
          <a:p>
            <a:pPr lvl="0"/>
            <a:endParaRPr lang="en-US" sz="8000" b="1" dirty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sz="8000" dirty="0" smtClean="0">
                <a:solidFill>
                  <a:srgbClr val="002060"/>
                </a:solidFill>
                <a:latin typeface="+mj-lt"/>
              </a:rPr>
              <a:t>The National Certificate of Education will be introduced from </a:t>
            </a: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2020 onwards</a:t>
            </a:r>
            <a:endParaRPr lang="en-GB" sz="2400" b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30806" y="2552131"/>
            <a:ext cx="573206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353636" y="4094328"/>
            <a:ext cx="6823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22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76" y="228647"/>
            <a:ext cx="9989024" cy="549275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</a:rPr>
              <a:t>Managing the Transition</a:t>
            </a:r>
            <a:endParaRPr lang="en-GB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99" y="914400"/>
            <a:ext cx="11641540" cy="5841242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en-US" sz="7600" b="1" dirty="0">
              <a:solidFill>
                <a:srgbClr val="002060"/>
              </a:solidFill>
              <a:latin typeface="+mj-lt"/>
            </a:endParaRPr>
          </a:p>
          <a:p>
            <a:pPr marL="0" lvl="0" indent="0">
              <a:buNone/>
            </a:pPr>
            <a:r>
              <a:rPr lang="en-US" sz="8000" b="1" i="1" dirty="0" smtClean="0">
                <a:solidFill>
                  <a:srgbClr val="002060"/>
                </a:solidFill>
                <a:latin typeface="+mj-lt"/>
              </a:rPr>
              <a:t>	</a:t>
            </a:r>
            <a:r>
              <a:rPr lang="en-US" sz="11200" b="1" i="1" u="sng" dirty="0" smtClean="0">
                <a:solidFill>
                  <a:srgbClr val="002060"/>
                </a:solidFill>
                <a:latin typeface="+mj-lt"/>
              </a:rPr>
              <a:t>Cohort of Pupils of </a:t>
            </a:r>
            <a:r>
              <a:rPr lang="en-US" sz="11200" b="1" i="1" u="sng" dirty="0" err="1" smtClean="0">
                <a:solidFill>
                  <a:srgbClr val="002060"/>
                </a:solidFill>
                <a:latin typeface="+mj-lt"/>
              </a:rPr>
              <a:t>Std</a:t>
            </a:r>
            <a:r>
              <a:rPr lang="en-US" sz="11200" b="1" i="1" u="sng" dirty="0" smtClean="0">
                <a:solidFill>
                  <a:srgbClr val="002060"/>
                </a:solidFill>
                <a:latin typeface="+mj-lt"/>
              </a:rPr>
              <a:t> V in 2017 </a:t>
            </a:r>
            <a:r>
              <a:rPr lang="en-US" sz="11200" b="1" u="sng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1200" u="sng" dirty="0" smtClean="0">
                <a:solidFill>
                  <a:srgbClr val="002060"/>
                </a:solidFill>
                <a:latin typeface="+mj-lt"/>
              </a:rPr>
              <a:t>will </a:t>
            </a:r>
            <a:r>
              <a:rPr lang="en-US" sz="11200" u="sng" dirty="0">
                <a:solidFill>
                  <a:srgbClr val="002060"/>
                </a:solidFill>
                <a:latin typeface="+mj-lt"/>
              </a:rPr>
              <a:t>take </a:t>
            </a:r>
            <a:endParaRPr lang="en-US" sz="11200" u="sng" dirty="0" smtClean="0">
              <a:solidFill>
                <a:srgbClr val="002060"/>
              </a:solidFill>
              <a:latin typeface="+mj-lt"/>
            </a:endParaRPr>
          </a:p>
          <a:p>
            <a:pPr lvl="0"/>
            <a:endParaRPr lang="en-US" sz="8000" dirty="0" smtClean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US" sz="8000" b="1" dirty="0">
                <a:solidFill>
                  <a:srgbClr val="002060"/>
                </a:solidFill>
                <a:latin typeface="+mj-lt"/>
              </a:rPr>
              <a:t>Modular </a:t>
            </a: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assessment 1 in October </a:t>
            </a: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2017 </a:t>
            </a:r>
            <a:endParaRPr lang="en-US" sz="8000" b="1" dirty="0" smtClean="0">
              <a:solidFill>
                <a:srgbClr val="002060"/>
              </a:solidFill>
              <a:latin typeface="+mj-lt"/>
            </a:endParaRPr>
          </a:p>
          <a:p>
            <a:pPr lvl="1"/>
            <a:endParaRPr lang="en-US" sz="8000" b="1" dirty="0" smtClean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Modular assessment 2 in July 2018 </a:t>
            </a:r>
          </a:p>
          <a:p>
            <a:pPr lvl="1"/>
            <a:endParaRPr lang="en-US" sz="8000" b="1" dirty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US" sz="8000" b="1" dirty="0">
                <a:solidFill>
                  <a:srgbClr val="002060"/>
                </a:solidFill>
                <a:latin typeface="+mj-lt"/>
              </a:rPr>
              <a:t>Written assessment in  </a:t>
            </a: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October 2018</a:t>
            </a:r>
          </a:p>
          <a:p>
            <a:pPr lvl="1"/>
            <a:endParaRPr lang="en-US" sz="8000" b="1" dirty="0" smtClean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2 </a:t>
            </a: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non-core subjects (Communication Skills and IT Skills)</a:t>
            </a:r>
          </a:p>
          <a:p>
            <a:pPr marL="457200" lvl="1" indent="0">
              <a:buNone/>
            </a:pPr>
            <a:endParaRPr lang="en-US" sz="7600" b="1" dirty="0">
              <a:solidFill>
                <a:srgbClr val="002060"/>
              </a:solidFill>
              <a:latin typeface="+mj-lt"/>
            </a:endParaRPr>
          </a:p>
          <a:p>
            <a:pPr marL="0" lvl="0" indent="0">
              <a:buNone/>
            </a:pPr>
            <a:r>
              <a:rPr lang="en-GB" sz="8000" b="1" i="1" dirty="0" smtClean="0">
                <a:solidFill>
                  <a:srgbClr val="002060"/>
                </a:solidFill>
                <a:latin typeface="+mj-lt"/>
              </a:rPr>
              <a:t>	</a:t>
            </a:r>
            <a:r>
              <a:rPr lang="en-GB" sz="11200" b="1" i="1" u="sng" dirty="0" smtClean="0">
                <a:solidFill>
                  <a:srgbClr val="002060"/>
                </a:solidFill>
                <a:latin typeface="+mj-lt"/>
              </a:rPr>
              <a:t>Cohort  of Pupils of </a:t>
            </a:r>
            <a:r>
              <a:rPr lang="en-GB" sz="11200" b="1" i="1" u="sng" dirty="0" err="1" smtClean="0">
                <a:solidFill>
                  <a:srgbClr val="002060"/>
                </a:solidFill>
                <a:latin typeface="+mj-lt"/>
              </a:rPr>
              <a:t>Std</a:t>
            </a:r>
            <a:r>
              <a:rPr lang="en-GB" sz="11200" b="1" i="1" u="sng" dirty="0" smtClean="0">
                <a:solidFill>
                  <a:srgbClr val="002060"/>
                </a:solidFill>
                <a:latin typeface="+mj-lt"/>
              </a:rPr>
              <a:t> V in 2016 </a:t>
            </a:r>
            <a:r>
              <a:rPr lang="en-US" sz="11200" dirty="0" smtClean="0">
                <a:solidFill>
                  <a:srgbClr val="002060"/>
                </a:solidFill>
                <a:latin typeface="+mj-lt"/>
              </a:rPr>
              <a:t>will 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take</a:t>
            </a:r>
          </a:p>
          <a:p>
            <a:pPr lvl="0"/>
            <a:endParaRPr lang="en-US" sz="8000" dirty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US" sz="8000" b="1" dirty="0">
                <a:solidFill>
                  <a:srgbClr val="002060"/>
                </a:solidFill>
                <a:latin typeface="+mj-lt"/>
              </a:rPr>
              <a:t>Modular assessment  in </a:t>
            </a: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2017</a:t>
            </a:r>
            <a:endParaRPr lang="en-US" sz="8000" b="1" dirty="0" smtClean="0">
              <a:solidFill>
                <a:srgbClr val="002060"/>
              </a:solidFill>
              <a:latin typeface="+mj-lt"/>
            </a:endParaRPr>
          </a:p>
          <a:p>
            <a:pPr lvl="1"/>
            <a:endParaRPr lang="en-US" sz="8000" b="1" dirty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US" sz="8000" b="1" dirty="0">
                <a:solidFill>
                  <a:srgbClr val="002060"/>
                </a:solidFill>
                <a:latin typeface="+mj-lt"/>
              </a:rPr>
              <a:t>Written assessment in  October </a:t>
            </a: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2017</a:t>
            </a:r>
          </a:p>
          <a:p>
            <a:pPr lvl="1"/>
            <a:endParaRPr lang="en-US" sz="8000" b="1" dirty="0" smtClean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1 </a:t>
            </a: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non-core subject (Communication Skills)</a:t>
            </a:r>
            <a:endParaRPr lang="en-US" sz="8000" b="1" dirty="0">
              <a:solidFill>
                <a:srgbClr val="002060"/>
              </a:solidFill>
              <a:latin typeface="+mj-lt"/>
            </a:endParaRPr>
          </a:p>
          <a:p>
            <a:pPr lvl="0"/>
            <a:endParaRPr lang="en-GB" sz="8000" dirty="0">
              <a:solidFill>
                <a:srgbClr val="002060"/>
              </a:solidFill>
              <a:latin typeface="+mj-lt"/>
            </a:endParaRPr>
          </a:p>
          <a:p>
            <a:pPr lvl="0"/>
            <a:endParaRPr lang="en-US" sz="80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05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5400" i="1" dirty="0" smtClean="0">
              <a:latin typeface="+mj-lt"/>
            </a:endParaRPr>
          </a:p>
          <a:p>
            <a:pPr marL="0" indent="0" algn="ctr">
              <a:buNone/>
            </a:pPr>
            <a:endParaRPr lang="en-GB" sz="5400" i="1" dirty="0">
              <a:latin typeface="+mj-lt"/>
            </a:endParaRPr>
          </a:p>
          <a:p>
            <a:pPr marL="0" indent="0" algn="ctr">
              <a:buNone/>
            </a:pPr>
            <a:r>
              <a:rPr lang="en-GB" sz="5400" i="1" dirty="0" smtClean="0">
                <a:solidFill>
                  <a:srgbClr val="002060"/>
                </a:solidFill>
                <a:latin typeface="+mj-lt"/>
              </a:rPr>
              <a:t>Thank you for your attention</a:t>
            </a:r>
          </a:p>
          <a:p>
            <a:pPr marL="0" indent="0" algn="ctr">
              <a:buNone/>
            </a:pPr>
            <a:endParaRPr lang="en-GB" sz="5400" i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822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7639"/>
          </a:xfrm>
        </p:spPr>
        <p:txBody>
          <a:bodyPr>
            <a:normAutofit/>
          </a:bodyPr>
          <a:lstStyle/>
          <a:p>
            <a:pPr lvl="0" algn="ctr"/>
            <a:r>
              <a:rPr lang="en-US" sz="3600" b="1" dirty="0" smtClean="0">
                <a:solidFill>
                  <a:srgbClr val="002060"/>
                </a:solidFill>
              </a:rPr>
              <a:t>Objectives of the Nine Year Basic Education</a:t>
            </a:r>
            <a:endParaRPr lang="en-GB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132764"/>
            <a:ext cx="11600597" cy="5540991"/>
          </a:xfrm>
        </p:spPr>
        <p:txBody>
          <a:bodyPr>
            <a:normAutofit fontScale="92500" lnSpcReduction="20000"/>
          </a:bodyPr>
          <a:lstStyle/>
          <a:p>
            <a:pPr lvl="1"/>
            <a:endParaRPr lang="en-US" sz="2800" b="1" dirty="0" smtClean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Equip all students with knowledge, foundational skills and attitudes  leading to an empowered 2030 citizenry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  <a:p>
            <a:pPr lvl="1"/>
            <a:endParaRPr lang="en-US" sz="2800" b="1" dirty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US" sz="2800" b="1" dirty="0">
                <a:solidFill>
                  <a:srgbClr val="002060"/>
                </a:solidFill>
                <a:latin typeface="+mj-lt"/>
              </a:rPr>
              <a:t>Inculcate in 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all students </a:t>
            </a:r>
            <a:r>
              <a:rPr lang="en-US" sz="2800" b="1" dirty="0">
                <a:solidFill>
                  <a:srgbClr val="002060"/>
                </a:solidFill>
                <a:latin typeface="+mj-lt"/>
              </a:rPr>
              <a:t>a sense of moral 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responsibility, a set of values and a strong identity for the country</a:t>
            </a:r>
          </a:p>
          <a:p>
            <a:pPr lvl="1"/>
            <a:endParaRPr lang="en-US" sz="2800" b="1" dirty="0" smtClean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Promote the holistic development of all students</a:t>
            </a:r>
          </a:p>
          <a:p>
            <a:pPr lvl="1"/>
            <a:endParaRPr lang="en-US" sz="2800" b="1" dirty="0" smtClean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GB" sz="2800" b="1" dirty="0" smtClean="0">
                <a:solidFill>
                  <a:srgbClr val="002060"/>
                </a:solidFill>
                <a:latin typeface="+mj-lt"/>
              </a:rPr>
              <a:t>Provide </a:t>
            </a:r>
            <a:r>
              <a:rPr lang="en-GB" sz="2800" b="1" dirty="0">
                <a:solidFill>
                  <a:srgbClr val="002060"/>
                </a:solidFill>
                <a:latin typeface="+mj-lt"/>
              </a:rPr>
              <a:t>equitable </a:t>
            </a:r>
            <a:r>
              <a:rPr lang="en-GB" sz="2800" b="1" dirty="0" smtClean="0">
                <a:solidFill>
                  <a:srgbClr val="002060"/>
                </a:solidFill>
                <a:latin typeface="+mj-lt"/>
              </a:rPr>
              <a:t>Learning for All opportunities to </a:t>
            </a:r>
            <a:r>
              <a:rPr lang="en-GB" sz="2800" b="1" dirty="0">
                <a:solidFill>
                  <a:srgbClr val="002060"/>
                </a:solidFill>
                <a:latin typeface="+mj-lt"/>
              </a:rPr>
              <a:t>attain high levels of </a:t>
            </a:r>
            <a:r>
              <a:rPr lang="en-GB" sz="2800" b="1" dirty="0" smtClean="0">
                <a:solidFill>
                  <a:srgbClr val="002060"/>
                </a:solidFill>
                <a:latin typeface="+mj-lt"/>
              </a:rPr>
              <a:t>achievement</a:t>
            </a:r>
          </a:p>
          <a:p>
            <a:pPr marL="457200" lvl="1" indent="0">
              <a:buNone/>
            </a:pPr>
            <a:endParaRPr lang="en-GB" sz="2800" b="1" dirty="0" smtClean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GB" sz="2800" b="1" dirty="0" smtClean="0">
                <a:solidFill>
                  <a:srgbClr val="002060"/>
                </a:solidFill>
                <a:latin typeface="+mj-lt"/>
              </a:rPr>
              <a:t>Achieve a </a:t>
            </a:r>
            <a:r>
              <a:rPr lang="en-GB" sz="2800" b="1" dirty="0">
                <a:solidFill>
                  <a:srgbClr val="002060"/>
                </a:solidFill>
                <a:latin typeface="+mj-lt"/>
              </a:rPr>
              <a:t>smooth </a:t>
            </a:r>
            <a:r>
              <a:rPr lang="en-GB" sz="2800" b="1" dirty="0" smtClean="0">
                <a:solidFill>
                  <a:srgbClr val="002060"/>
                </a:solidFill>
                <a:latin typeface="+mj-lt"/>
              </a:rPr>
              <a:t>transition to and completion of secondary education </a:t>
            </a:r>
          </a:p>
          <a:p>
            <a:pPr lvl="1"/>
            <a:endParaRPr lang="en-GB" sz="2800" b="1" dirty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Give greater recognition to the value of TVET in building human capital and for sustainable development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  <a:p>
            <a:pPr lvl="1"/>
            <a:endParaRPr lang="en-US" sz="2800" b="1" dirty="0">
              <a:solidFill>
                <a:srgbClr val="002060"/>
              </a:solidFill>
              <a:latin typeface="+mj-lt"/>
            </a:endParaRPr>
          </a:p>
          <a:p>
            <a:pPr lvl="1"/>
            <a:endParaRPr lang="en-GB" sz="2800" b="1" dirty="0">
              <a:solidFill>
                <a:srgbClr val="002060"/>
              </a:solidFill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38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313" y="214999"/>
            <a:ext cx="10515600" cy="49468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Accompanying measures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2" y="709684"/>
            <a:ext cx="11627893" cy="6264322"/>
          </a:xfrm>
        </p:spPr>
        <p:txBody>
          <a:bodyPr>
            <a:normAutofit fontScale="85000" lnSpcReduction="20000"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GB" b="1" dirty="0" smtClean="0">
                <a:solidFill>
                  <a:srgbClr val="002060"/>
                </a:solidFill>
                <a:latin typeface="+mj-lt"/>
              </a:rPr>
              <a:t>Revisiting  </a:t>
            </a:r>
            <a:r>
              <a:rPr lang="en-GB" b="1" dirty="0">
                <a:solidFill>
                  <a:srgbClr val="002060"/>
                </a:solidFill>
                <a:latin typeface="+mj-lt"/>
              </a:rPr>
              <a:t>C</a:t>
            </a:r>
            <a:r>
              <a:rPr lang="en-GB" b="1" dirty="0" smtClean="0">
                <a:solidFill>
                  <a:srgbClr val="002060"/>
                </a:solidFill>
                <a:latin typeface="+mj-lt"/>
              </a:rPr>
              <a:t>urricula </a:t>
            </a:r>
          </a:p>
          <a:p>
            <a:pPr lvl="2"/>
            <a:r>
              <a:rPr lang="en-GB" dirty="0" smtClean="0">
                <a:solidFill>
                  <a:srgbClr val="002060"/>
                </a:solidFill>
                <a:latin typeface="+mj-lt"/>
              </a:rPr>
              <a:t>Holistic development, cater for the diverse learning needs of all learners, emphasise 21</a:t>
            </a:r>
            <a:r>
              <a:rPr lang="en-GB" baseline="30000" dirty="0" smtClean="0">
                <a:solidFill>
                  <a:srgbClr val="002060"/>
                </a:solidFill>
                <a:latin typeface="+mj-lt"/>
              </a:rPr>
              <a:t>st</a:t>
            </a:r>
            <a:r>
              <a:rPr lang="en-GB" dirty="0" smtClean="0">
                <a:solidFill>
                  <a:srgbClr val="002060"/>
                </a:solidFill>
                <a:latin typeface="+mj-lt"/>
              </a:rPr>
              <a:t> C skills</a:t>
            </a:r>
          </a:p>
          <a:p>
            <a:pPr marL="1371600" lvl="2" indent="-457200">
              <a:buFont typeface="+mj-lt"/>
              <a:buAutoNum type="arabicPeriod"/>
            </a:pPr>
            <a:endParaRPr lang="en-GB" dirty="0" smtClean="0">
              <a:solidFill>
                <a:srgbClr val="002060"/>
              </a:solidFill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sz="2500" b="1" dirty="0" smtClean="0">
                <a:solidFill>
                  <a:srgbClr val="002060"/>
                </a:solidFill>
                <a:latin typeface="+mj-lt"/>
              </a:rPr>
              <a:t>Transforming </a:t>
            </a:r>
            <a:r>
              <a:rPr lang="en-GB" sz="2500" b="1" dirty="0">
                <a:solidFill>
                  <a:srgbClr val="002060"/>
                </a:solidFill>
              </a:rPr>
              <a:t>Learning environments </a:t>
            </a:r>
            <a:r>
              <a:rPr lang="en-GB" sz="2500" b="1" dirty="0" smtClean="0">
                <a:solidFill>
                  <a:srgbClr val="002060"/>
                </a:solidFill>
              </a:rPr>
              <a:t> and </a:t>
            </a:r>
            <a:r>
              <a:rPr lang="en-GB" sz="2500" b="1" dirty="0" smtClean="0">
                <a:solidFill>
                  <a:srgbClr val="002060"/>
                </a:solidFill>
                <a:latin typeface="+mj-lt"/>
              </a:rPr>
              <a:t>Pedagogies</a:t>
            </a:r>
          </a:p>
          <a:p>
            <a:pPr lvl="2"/>
            <a:r>
              <a:rPr lang="en-GB" sz="2300" dirty="0">
                <a:solidFill>
                  <a:srgbClr val="002060"/>
                </a:solidFill>
              </a:rPr>
              <a:t>Create an enabling environment to </a:t>
            </a:r>
            <a:r>
              <a:rPr lang="en-GB" sz="2300" dirty="0" smtClean="0">
                <a:solidFill>
                  <a:srgbClr val="002060"/>
                </a:solidFill>
              </a:rPr>
              <a:t>support </a:t>
            </a:r>
            <a:r>
              <a:rPr lang="en-GB" sz="2300" dirty="0">
                <a:solidFill>
                  <a:srgbClr val="002060"/>
                </a:solidFill>
              </a:rPr>
              <a:t>innovative pedagogies </a:t>
            </a:r>
            <a:r>
              <a:rPr lang="en-GB" sz="2300" dirty="0" smtClean="0">
                <a:solidFill>
                  <a:srgbClr val="002060"/>
                </a:solidFill>
              </a:rPr>
              <a:t>for 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GB" sz="2300" dirty="0" smtClean="0">
                <a:solidFill>
                  <a:srgbClr val="002060"/>
                </a:solidFill>
              </a:rPr>
              <a:t>Developing </a:t>
            </a:r>
            <a:r>
              <a:rPr lang="en-GB" sz="2300" dirty="0">
                <a:solidFill>
                  <a:srgbClr val="002060"/>
                </a:solidFill>
              </a:rPr>
              <a:t>curiosity, </a:t>
            </a:r>
            <a:endParaRPr lang="en-GB" sz="2300" dirty="0" smtClean="0">
              <a:solidFill>
                <a:srgbClr val="002060"/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>
                <a:solidFill>
                  <a:srgbClr val="002060"/>
                </a:solidFill>
              </a:rPr>
              <a:t>independent learning, </a:t>
            </a:r>
            <a:endParaRPr lang="en-GB" sz="2300" dirty="0" smtClean="0">
              <a:solidFill>
                <a:srgbClr val="002060"/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>
                <a:solidFill>
                  <a:srgbClr val="002060"/>
                </a:solidFill>
              </a:rPr>
              <a:t>ICT-mediated </a:t>
            </a:r>
            <a:r>
              <a:rPr lang="en-GB" sz="2300" dirty="0" smtClean="0">
                <a:solidFill>
                  <a:srgbClr val="002060"/>
                </a:solidFill>
              </a:rPr>
              <a:t>teaching </a:t>
            </a:r>
            <a:r>
              <a:rPr lang="en-GB" sz="2300" dirty="0">
                <a:solidFill>
                  <a:srgbClr val="002060"/>
                </a:solidFill>
              </a:rPr>
              <a:t>and learning</a:t>
            </a:r>
          </a:p>
          <a:p>
            <a:pPr marL="914400" lvl="2" indent="0">
              <a:buNone/>
            </a:pPr>
            <a:endParaRPr lang="en-GB" b="1" dirty="0" smtClean="0">
              <a:solidFill>
                <a:srgbClr val="002060"/>
              </a:solidFill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b="1" dirty="0" smtClean="0">
                <a:solidFill>
                  <a:srgbClr val="002060"/>
                </a:solidFill>
                <a:latin typeface="+mj-lt"/>
              </a:rPr>
              <a:t>Remedial </a:t>
            </a:r>
            <a:r>
              <a:rPr lang="en-GB" b="1" dirty="0" smtClean="0">
                <a:solidFill>
                  <a:srgbClr val="002060"/>
                </a:solidFill>
                <a:latin typeface="+mj-lt"/>
              </a:rPr>
              <a:t>Education</a:t>
            </a:r>
          </a:p>
          <a:p>
            <a:pPr lvl="2"/>
            <a:r>
              <a:rPr lang="en-GB" dirty="0">
                <a:solidFill>
                  <a:srgbClr val="002060"/>
                </a:solidFill>
              </a:rPr>
              <a:t>Fully embedded in the system</a:t>
            </a:r>
          </a:p>
          <a:p>
            <a:pPr lvl="2"/>
            <a:endParaRPr lang="en-GB" b="1" dirty="0" smtClean="0">
              <a:solidFill>
                <a:srgbClr val="002060"/>
              </a:solidFill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b="1" dirty="0">
                <a:solidFill>
                  <a:srgbClr val="002060"/>
                </a:solidFill>
                <a:latin typeface="+mj-lt"/>
              </a:rPr>
              <a:t>Review </a:t>
            </a:r>
            <a:r>
              <a:rPr lang="en-GB" b="1" dirty="0" smtClean="0">
                <a:solidFill>
                  <a:srgbClr val="002060"/>
                </a:solidFill>
                <a:latin typeface="+mj-lt"/>
              </a:rPr>
              <a:t>Assessments</a:t>
            </a:r>
          </a:p>
          <a:p>
            <a:pPr lvl="2"/>
            <a:r>
              <a:rPr lang="en-GB" dirty="0" smtClean="0">
                <a:solidFill>
                  <a:srgbClr val="002060"/>
                </a:solidFill>
                <a:latin typeface="+mj-lt"/>
              </a:rPr>
              <a:t>Introduce </a:t>
            </a:r>
            <a:r>
              <a:rPr lang="en-GB" dirty="0" smtClean="0">
                <a:solidFill>
                  <a:srgbClr val="002060"/>
                </a:solidFill>
                <a:latin typeface="+mj-lt"/>
              </a:rPr>
              <a:t>new approaches to assessment – holistic and meaningful </a:t>
            </a:r>
          </a:p>
          <a:p>
            <a:pPr marL="1371600" lvl="2" indent="-457200">
              <a:buFont typeface="+mj-lt"/>
              <a:buAutoNum type="arabicPeriod"/>
            </a:pPr>
            <a:endParaRPr lang="en-GB" b="1" dirty="0" smtClean="0">
              <a:solidFill>
                <a:srgbClr val="002060"/>
              </a:solidFill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b="1" dirty="0" smtClean="0">
                <a:solidFill>
                  <a:srgbClr val="002060"/>
                </a:solidFill>
                <a:latin typeface="+mj-lt"/>
              </a:rPr>
              <a:t>Transforming Teacher </a:t>
            </a:r>
            <a:r>
              <a:rPr lang="en-GB" b="1" dirty="0">
                <a:solidFill>
                  <a:srgbClr val="002060"/>
                </a:solidFill>
                <a:latin typeface="+mj-lt"/>
              </a:rPr>
              <a:t>E</a:t>
            </a:r>
            <a:r>
              <a:rPr lang="en-GB" b="1" dirty="0" smtClean="0">
                <a:solidFill>
                  <a:srgbClr val="002060"/>
                </a:solidFill>
                <a:latin typeface="+mj-lt"/>
              </a:rPr>
              <a:t>ducation &amp; Professional </a:t>
            </a:r>
            <a:r>
              <a:rPr lang="en-GB" b="1" dirty="0">
                <a:solidFill>
                  <a:srgbClr val="002060"/>
                </a:solidFill>
                <a:latin typeface="+mj-lt"/>
              </a:rPr>
              <a:t>D</a:t>
            </a:r>
            <a:r>
              <a:rPr lang="en-GB" b="1" dirty="0" smtClean="0">
                <a:solidFill>
                  <a:srgbClr val="002060"/>
                </a:solidFill>
                <a:latin typeface="+mj-lt"/>
              </a:rPr>
              <a:t>evelopment </a:t>
            </a:r>
            <a:r>
              <a:rPr lang="en-GB" b="1" dirty="0">
                <a:solidFill>
                  <a:srgbClr val="002060"/>
                </a:solidFill>
                <a:latin typeface="+mj-lt"/>
              </a:rPr>
              <a:t>of Educators and  School </a:t>
            </a:r>
            <a:r>
              <a:rPr lang="en-GB" b="1" dirty="0" smtClean="0">
                <a:solidFill>
                  <a:srgbClr val="002060"/>
                </a:solidFill>
                <a:latin typeface="+mj-lt"/>
              </a:rPr>
              <a:t>Leaders</a:t>
            </a:r>
          </a:p>
          <a:p>
            <a:pPr lvl="2"/>
            <a:r>
              <a:rPr lang="en-GB" dirty="0" smtClean="0">
                <a:solidFill>
                  <a:srgbClr val="002060"/>
                </a:solidFill>
                <a:latin typeface="+mj-lt"/>
              </a:rPr>
              <a:t>Invest in teacher / school leader development to produce a high skilled teaching force</a:t>
            </a:r>
          </a:p>
          <a:p>
            <a:pPr lvl="2"/>
            <a:r>
              <a:rPr lang="en-GB" dirty="0" smtClean="0">
                <a:solidFill>
                  <a:srgbClr val="002060"/>
                </a:solidFill>
                <a:latin typeface="+mj-lt"/>
              </a:rPr>
              <a:t>Continuous Professional Development /Teacher Council</a:t>
            </a:r>
          </a:p>
          <a:p>
            <a:pPr marL="1371600" lvl="2" indent="-457200">
              <a:buFont typeface="+mj-lt"/>
              <a:buAutoNum type="arabicPeriod"/>
            </a:pPr>
            <a:endParaRPr lang="en-GB" dirty="0" smtClean="0">
              <a:solidFill>
                <a:srgbClr val="002060"/>
              </a:solidFill>
              <a:latin typeface="+mj-lt"/>
            </a:endParaRPr>
          </a:p>
          <a:p>
            <a:pPr marL="1371600" lvl="2" indent="-457200">
              <a:buFont typeface="+mj-lt"/>
              <a:buAutoNum type="arabicPeriod"/>
            </a:pPr>
            <a:endParaRPr lang="en-GB" dirty="0" smtClean="0">
              <a:solidFill>
                <a:srgbClr val="002060"/>
              </a:solidFill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b="1" dirty="0" smtClean="0">
                <a:solidFill>
                  <a:srgbClr val="002060"/>
                </a:solidFill>
                <a:latin typeface="+mj-lt"/>
              </a:rPr>
              <a:t>Accountability for learning outcomes</a:t>
            </a:r>
          </a:p>
          <a:p>
            <a:pPr lvl="2"/>
            <a:r>
              <a:rPr lang="en-GB" dirty="0">
                <a:solidFill>
                  <a:srgbClr val="002060"/>
                </a:solidFill>
              </a:rPr>
              <a:t>Schools become responsible for learning </a:t>
            </a:r>
            <a:endParaRPr lang="en-GB" dirty="0" smtClean="0">
              <a:solidFill>
                <a:srgbClr val="002060"/>
              </a:solidFill>
            </a:endParaRPr>
          </a:p>
          <a:p>
            <a:pPr lvl="2"/>
            <a:r>
              <a:rPr lang="en-GB" dirty="0" smtClean="0">
                <a:solidFill>
                  <a:srgbClr val="002060"/>
                </a:solidFill>
                <a:latin typeface="+mj-lt"/>
              </a:rPr>
              <a:t>Review of role of Primary School Inspectors / Quality Assurance</a:t>
            </a:r>
          </a:p>
          <a:p>
            <a:pPr marL="914400" lvl="1" indent="-457200">
              <a:buFont typeface="+mj-lt"/>
              <a:buAutoNum type="arabicPeriod"/>
            </a:pPr>
            <a:endParaRPr lang="en-GB" dirty="0" smtClean="0">
              <a:solidFill>
                <a:srgbClr val="002060"/>
              </a:solidFill>
              <a:latin typeface="+mj-lt"/>
            </a:endParaRPr>
          </a:p>
          <a:p>
            <a:pPr lvl="2"/>
            <a:endParaRPr lang="en-GB" b="1" dirty="0" smtClean="0">
              <a:solidFill>
                <a:srgbClr val="002060"/>
              </a:solidFill>
              <a:latin typeface="+mj-lt"/>
            </a:endParaRPr>
          </a:p>
          <a:p>
            <a:pPr marL="914400" lvl="2" indent="0">
              <a:buNone/>
            </a:pPr>
            <a:endParaRPr lang="en-GB" dirty="0" smtClean="0">
              <a:solidFill>
                <a:srgbClr val="002060"/>
              </a:solidFill>
              <a:latin typeface="+mj-lt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GB" dirty="0" smtClean="0">
              <a:solidFill>
                <a:srgbClr val="002060"/>
              </a:solidFill>
              <a:latin typeface="+mj-lt"/>
            </a:endParaRPr>
          </a:p>
          <a:p>
            <a:pPr marL="457200" lvl="1" indent="0">
              <a:buNone/>
            </a:pPr>
            <a:endParaRPr lang="en-GB" dirty="0" smtClean="0">
              <a:solidFill>
                <a:srgbClr val="002060"/>
              </a:solidFill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77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76" y="300250"/>
            <a:ext cx="9994390" cy="709683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>
                <a:solidFill>
                  <a:srgbClr val="002060"/>
                </a:solidFill>
              </a:rPr>
              <a:t>The </a:t>
            </a:r>
            <a:r>
              <a:rPr lang="en-GB" sz="3200" b="1" dirty="0">
                <a:solidFill>
                  <a:srgbClr val="002060"/>
                </a:solidFill>
              </a:rPr>
              <a:t>Proposed Education Structure</a:t>
            </a:r>
            <a:endParaRPr lang="en-GB" sz="3200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565954"/>
              </p:ext>
            </p:extLst>
          </p:nvPr>
        </p:nvGraphicFramePr>
        <p:xfrm>
          <a:off x="723332" y="1009934"/>
          <a:ext cx="11313993" cy="5451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406"/>
                <a:gridCol w="2228829"/>
                <a:gridCol w="4581318"/>
                <a:gridCol w="3772440"/>
              </a:tblGrid>
              <a:tr h="692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Grade</a:t>
                      </a:r>
                      <a:endParaRPr lang="en-GB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Level of Education</a:t>
                      </a:r>
                      <a:endParaRPr lang="en-GB" sz="24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School Setting</a:t>
                      </a:r>
                      <a:endParaRPr lang="en-GB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631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2400" b="1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Grades 1- 6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Basic Education (Primary )</a:t>
                      </a:r>
                      <a:endParaRPr lang="en-GB" sz="2400" b="1" i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Primary Schools</a:t>
                      </a:r>
                      <a:endParaRPr lang="en-GB" sz="2400" b="1" i="0" kern="1200" dirty="0" smtClean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2400" b="1" i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310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2400" b="1" i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b="1" i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666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Grades 7 - 9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Basic Education (Lower Secondary)</a:t>
                      </a:r>
                      <a:endParaRPr lang="en-GB" sz="2400" b="1" i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Regional Secondary Schools</a:t>
                      </a:r>
                      <a:endParaRPr lang="en-GB" sz="2400" b="1" i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353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lvl="0"/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4114165" indent="-3933825" algn="l">
                        <a:spcAft>
                          <a:spcPts val="0"/>
                        </a:spcAft>
                      </a:pPr>
                      <a:endParaRPr lang="en-GB" sz="2400" b="1" i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4114165" indent="-3933825" algn="ctr">
                        <a:spcAft>
                          <a:spcPts val="0"/>
                        </a:spcAft>
                      </a:pPr>
                      <a:endParaRPr lang="en-GB" sz="2400" b="1" i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800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Grades 10 -11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Upper Secondary</a:t>
                      </a:r>
                      <a:endParaRPr lang="en-GB" sz="2400" b="1" i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i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Regional Secondary Schools / Academies</a:t>
                      </a:r>
                      <a:endParaRPr lang="en-GB" sz="2400" b="1" i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342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1" i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b="1" i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800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</a:rPr>
                        <a:t>4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2400" b="1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Grades 12 - 13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180340" algn="l">
                        <a:spcAft>
                          <a:spcPts val="0"/>
                        </a:spcAft>
                      </a:pPr>
                      <a:r>
                        <a:rPr lang="en-GB" sz="2400" b="1" i="0" kern="5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Upper Secondary </a:t>
                      </a:r>
                      <a:endParaRPr lang="en-GB" sz="2400" b="1" i="0" kern="50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18034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Regional Secondary Schools / Academies / Polytechnics</a:t>
                      </a:r>
                    </a:p>
                    <a:p>
                      <a:pPr marL="180340" algn="ctr">
                        <a:spcAft>
                          <a:spcPts val="0"/>
                        </a:spcAft>
                      </a:pPr>
                      <a:endParaRPr lang="en-GB" sz="2400" b="1" i="0" kern="50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56922" marR="56922" marT="0" marB="0"/>
                </a:tc>
              </a:tr>
              <a:tr h="314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53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0844"/>
            <a:ext cx="10515600" cy="6447156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060813" y="456562"/>
          <a:ext cx="8215952" cy="6244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Worksheet" r:id="rId4" imgW="6404201" imgH="5695802" progId="Excel.Sheet.12">
                  <p:embed/>
                </p:oleObj>
              </mc:Choice>
              <mc:Fallback>
                <p:oleObj name="Worksheet" r:id="rId4" imgW="6404201" imgH="569580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60813" y="456562"/>
                        <a:ext cx="8215952" cy="62444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69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i="1" dirty="0" smtClean="0">
                <a:solidFill>
                  <a:srgbClr val="002060"/>
                </a:solidFill>
                <a:latin typeface="+mj-lt"/>
              </a:rPr>
              <a:t>Progression of Students to Secondary </a:t>
            </a:r>
          </a:p>
          <a:p>
            <a:pPr algn="ctr">
              <a:buFontTx/>
              <a:buChar char="-"/>
            </a:pPr>
            <a:r>
              <a:rPr lang="en-GB" sz="4000" b="1" i="1" dirty="0" smtClean="0">
                <a:solidFill>
                  <a:srgbClr val="002060"/>
                </a:solidFill>
                <a:latin typeface="+mj-lt"/>
              </a:rPr>
              <a:t>Grade 7 </a:t>
            </a:r>
          </a:p>
          <a:p>
            <a:pPr algn="ctr">
              <a:buFontTx/>
              <a:buChar char="-"/>
            </a:pPr>
            <a:endParaRPr lang="en-GB" sz="4000" b="1" i="1" dirty="0">
              <a:solidFill>
                <a:srgbClr val="002060"/>
              </a:solidFill>
              <a:latin typeface="+mj-lt"/>
            </a:endParaRPr>
          </a:p>
          <a:p>
            <a:pPr marL="0" indent="0" algn="ctr">
              <a:buNone/>
            </a:pPr>
            <a:endParaRPr lang="en-GB" sz="4000" b="1" i="1" dirty="0" smtClean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756460"/>
              </p:ext>
            </p:extLst>
          </p:nvPr>
        </p:nvGraphicFramePr>
        <p:xfrm>
          <a:off x="736978" y="3804060"/>
          <a:ext cx="1091820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820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kern="1200" dirty="0" smtClean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CPE replaced by Primary School Achievement Certificate - (end</a:t>
                      </a:r>
                      <a:r>
                        <a:rPr lang="en-US" sz="28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of Grade 6)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dirty="0" smtClean="0">
                        <a:latin typeface="+mj-lt"/>
                      </a:endParaRP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32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974" y="81887"/>
            <a:ext cx="10152797" cy="61414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</a:rPr>
              <a:t>The Primary School Achievement Certificate</a:t>
            </a:r>
            <a:endParaRPr lang="en-GB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5" y="696036"/>
            <a:ext cx="11778017" cy="603231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Pupils are assessed </a:t>
            </a:r>
            <a:r>
              <a:rPr lang="en-US" sz="2400" dirty="0">
                <a:solidFill>
                  <a:srgbClr val="002060"/>
                </a:solidFill>
              </a:rPr>
              <a:t>in core and non-core subjects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Core Subjects </a:t>
            </a:r>
            <a:r>
              <a:rPr lang="en-US" dirty="0" smtClean="0">
                <a:solidFill>
                  <a:srgbClr val="002060"/>
                </a:solidFill>
              </a:rPr>
              <a:t>: Written  </a:t>
            </a:r>
            <a:r>
              <a:rPr lang="en-US" dirty="0">
                <a:solidFill>
                  <a:srgbClr val="002060"/>
                </a:solidFill>
              </a:rPr>
              <a:t>examinations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Non-core Subjects</a:t>
            </a:r>
            <a:r>
              <a:rPr lang="en-US" dirty="0" smtClean="0">
                <a:solidFill>
                  <a:srgbClr val="002060"/>
                </a:solidFill>
              </a:rPr>
              <a:t>: School-Based </a:t>
            </a:r>
            <a:r>
              <a:rPr lang="en-US" dirty="0">
                <a:solidFill>
                  <a:srgbClr val="002060"/>
                </a:solidFill>
              </a:rPr>
              <a:t>Assessment </a:t>
            </a:r>
          </a:p>
          <a:p>
            <a:pPr marL="457200" lvl="1" indent="0">
              <a:buNone/>
            </a:pPr>
            <a:endParaRPr lang="en-GB" sz="2800" b="1" u="sng" dirty="0" smtClean="0">
              <a:solidFill>
                <a:srgbClr val="002060"/>
              </a:solidFill>
              <a:latin typeface="+mj-lt"/>
            </a:endParaRPr>
          </a:p>
          <a:p>
            <a:pPr lvl="1"/>
            <a:endParaRPr lang="en-GB" sz="2800" dirty="0" smtClean="0">
              <a:solidFill>
                <a:srgbClr val="002060"/>
              </a:solidFill>
              <a:latin typeface="+mj-lt"/>
            </a:endParaRPr>
          </a:p>
          <a:p>
            <a:pPr lvl="1"/>
            <a:endParaRPr lang="en-GB" sz="2800" dirty="0">
              <a:solidFill>
                <a:srgbClr val="002060"/>
              </a:solidFill>
              <a:latin typeface="+mj-lt"/>
            </a:endParaRPr>
          </a:p>
          <a:p>
            <a:pPr lvl="1"/>
            <a:endParaRPr lang="en-GB" sz="2800" dirty="0" smtClean="0">
              <a:solidFill>
                <a:srgbClr val="002060"/>
              </a:solidFill>
              <a:latin typeface="+mj-lt"/>
            </a:endParaRPr>
          </a:p>
          <a:p>
            <a:pPr lvl="1"/>
            <a:endParaRPr lang="en-GB" sz="2800" dirty="0">
              <a:solidFill>
                <a:srgbClr val="002060"/>
              </a:solidFill>
              <a:latin typeface="+mj-lt"/>
            </a:endParaRPr>
          </a:p>
          <a:p>
            <a:pPr lvl="1"/>
            <a:endParaRPr lang="en-GB" sz="2800" dirty="0" smtClean="0">
              <a:solidFill>
                <a:srgbClr val="002060"/>
              </a:solidFill>
              <a:latin typeface="+mj-lt"/>
            </a:endParaRPr>
          </a:p>
          <a:p>
            <a:pPr lvl="1"/>
            <a:endParaRPr lang="en-GB" sz="2800" dirty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School-based Assessment will </a:t>
            </a:r>
          </a:p>
          <a:p>
            <a:pPr lvl="0"/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be introduced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in a phased manner </a:t>
            </a:r>
          </a:p>
          <a:p>
            <a:pPr lvl="0"/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 undergo a moderation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process by an external examining body, the MES. </a:t>
            </a:r>
          </a:p>
          <a:p>
            <a:r>
              <a:rPr lang="en-US" sz="2600" dirty="0">
                <a:solidFill>
                  <a:srgbClr val="002060"/>
                </a:solidFill>
                <a:latin typeface="+mj-lt"/>
              </a:rPr>
              <a:t> 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count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for the award of the </a:t>
            </a:r>
            <a:r>
              <a:rPr lang="en-US" sz="2600" u="sng" dirty="0">
                <a:solidFill>
                  <a:srgbClr val="002060"/>
                </a:solidFill>
                <a:latin typeface="+mj-lt"/>
              </a:rPr>
              <a:t>Certificate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 when well-embedded in the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system</a:t>
            </a:r>
            <a:endParaRPr lang="en-GB" sz="2800" dirty="0" smtClean="0">
              <a:solidFill>
                <a:srgbClr val="002060"/>
              </a:solidFill>
              <a:latin typeface="+mj-lt"/>
            </a:endParaRPr>
          </a:p>
          <a:p>
            <a:pPr lvl="1"/>
            <a:endParaRPr lang="en-GB" sz="2800" dirty="0">
              <a:solidFill>
                <a:srgbClr val="002060"/>
              </a:solidFill>
              <a:latin typeface="+mj-lt"/>
            </a:endParaRPr>
          </a:p>
          <a:p>
            <a:pPr lvl="1"/>
            <a:endParaRPr lang="en-US" sz="3000" b="1" i="1" dirty="0" smtClean="0">
              <a:solidFill>
                <a:srgbClr val="002060"/>
              </a:solidFill>
              <a:latin typeface="+mj-lt"/>
            </a:endParaRPr>
          </a:p>
          <a:p>
            <a:endParaRPr lang="en-US" sz="2000" dirty="0" smtClean="0">
              <a:solidFill>
                <a:srgbClr val="002060"/>
              </a:solidFill>
              <a:latin typeface="+mj-lt"/>
            </a:endParaRPr>
          </a:p>
          <a:p>
            <a:endParaRPr lang="en-US" sz="2000" dirty="0">
              <a:solidFill>
                <a:srgbClr val="002060"/>
              </a:solidFill>
              <a:latin typeface="+mj-lt"/>
            </a:endParaRPr>
          </a:p>
          <a:p>
            <a:endParaRPr lang="en-US" sz="2000" dirty="0" smtClean="0">
              <a:solidFill>
                <a:srgbClr val="002060"/>
              </a:solidFill>
              <a:latin typeface="+mj-lt"/>
            </a:endParaRPr>
          </a:p>
          <a:p>
            <a:endParaRPr lang="en-US" sz="2000" dirty="0">
              <a:solidFill>
                <a:srgbClr val="002060"/>
              </a:solidFill>
              <a:latin typeface="+mj-lt"/>
            </a:endParaRPr>
          </a:p>
          <a:p>
            <a:endParaRPr lang="en-US" sz="2000" dirty="0" smtClean="0">
              <a:solidFill>
                <a:srgbClr val="002060"/>
              </a:solidFill>
              <a:latin typeface="+mj-lt"/>
            </a:endParaRPr>
          </a:p>
          <a:p>
            <a:endParaRPr lang="en-US" sz="2000" dirty="0">
              <a:solidFill>
                <a:srgbClr val="002060"/>
              </a:solidFill>
              <a:latin typeface="+mj-lt"/>
            </a:endParaRPr>
          </a:p>
          <a:p>
            <a:endParaRPr lang="en-US" sz="2000" dirty="0" smtClean="0">
              <a:solidFill>
                <a:srgbClr val="002060"/>
              </a:solidFill>
              <a:latin typeface="+mj-lt"/>
            </a:endParaRPr>
          </a:p>
          <a:p>
            <a:pPr marL="914400" lvl="2" indent="0">
              <a:buNone/>
            </a:pPr>
            <a:endParaRPr lang="en-US" sz="3000" dirty="0">
              <a:solidFill>
                <a:srgbClr val="002060"/>
              </a:solidFill>
              <a:latin typeface="+mj-lt"/>
            </a:endParaRPr>
          </a:p>
          <a:p>
            <a:pPr lvl="1"/>
            <a:endParaRPr lang="en-US" sz="3000" i="1" dirty="0" smtClean="0">
              <a:solidFill>
                <a:srgbClr val="002060"/>
              </a:solidFill>
              <a:latin typeface="+mj-lt"/>
            </a:endParaRPr>
          </a:p>
          <a:p>
            <a:pPr marL="914400" lvl="2" indent="0">
              <a:buNone/>
            </a:pPr>
            <a:endParaRPr lang="en-US" sz="2800" b="1" dirty="0" smtClean="0">
              <a:solidFill>
                <a:srgbClr val="002060"/>
              </a:solidFill>
              <a:latin typeface="+mj-lt"/>
            </a:endParaRPr>
          </a:p>
          <a:p>
            <a:pPr marL="914400" lvl="2" indent="0">
              <a:buNone/>
            </a:pPr>
            <a:endParaRPr lang="en-GB" sz="2600" dirty="0">
              <a:solidFill>
                <a:srgbClr val="002060"/>
              </a:solidFill>
              <a:latin typeface="+mj-lt"/>
            </a:endParaRPr>
          </a:p>
          <a:p>
            <a:pPr marL="457200" lvl="1" indent="0">
              <a:buNone/>
            </a:pPr>
            <a:endParaRPr lang="en-GB" sz="2800" dirty="0">
              <a:solidFill>
                <a:srgbClr val="002060"/>
              </a:solidFill>
              <a:latin typeface="+mj-lt"/>
            </a:endParaRPr>
          </a:p>
          <a:p>
            <a:endParaRPr lang="en-GB" sz="2400" dirty="0">
              <a:solidFill>
                <a:srgbClr val="002060"/>
              </a:solidFill>
            </a:endParaRPr>
          </a:p>
          <a:p>
            <a:pPr lvl="0"/>
            <a:endParaRPr lang="en-GB" sz="2400" b="1" dirty="0">
              <a:latin typeface="+mj-lt"/>
            </a:endParaRP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000267"/>
              </p:ext>
            </p:extLst>
          </p:nvPr>
        </p:nvGraphicFramePr>
        <p:xfrm>
          <a:off x="150125" y="2429301"/>
          <a:ext cx="115323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2360"/>
              </a:tblGrid>
              <a:tr h="1965278">
                <a:tc>
                  <a:txBody>
                    <a:bodyPr/>
                    <a:lstStyle/>
                    <a:p>
                      <a:pPr lvl="1"/>
                      <a:r>
                        <a:rPr lang="en-US" sz="2000" b="1" i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Core Subjects</a:t>
                      </a:r>
                      <a:r>
                        <a:rPr lang="en-US" sz="2000" b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English, French,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Science, History &amp; Geography and the Asian languages/ Arabic /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Kreol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Morisien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914400" lvl="2" indent="0">
                        <a:buNone/>
                      </a:pPr>
                      <a:endParaRPr lang="en-GB" sz="2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US" sz="2000" b="1" i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Non-Core subjects/learning areas </a:t>
                      </a:r>
                    </a:p>
                    <a:p>
                      <a:pPr lvl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Physical Education, Civic and Values Education, IT Skills, Communication Skills and the Arts (Music, Dance, Painting, and Drama etc.)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6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145" y="119466"/>
            <a:ext cx="9594375" cy="972355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>
                <a:solidFill>
                  <a:srgbClr val="002060"/>
                </a:solidFill>
              </a:rPr>
              <a:t/>
            </a:r>
            <a:br>
              <a:rPr lang="en-GB" sz="3200" b="1" dirty="0" smtClean="0">
                <a:solidFill>
                  <a:srgbClr val="002060"/>
                </a:solidFill>
              </a:rPr>
            </a:br>
            <a:r>
              <a:rPr lang="en-GB" sz="3200" b="1" dirty="0" smtClean="0">
                <a:solidFill>
                  <a:srgbClr val="002060"/>
                </a:solidFill>
              </a:rPr>
              <a:t>The </a:t>
            </a:r>
            <a:r>
              <a:rPr lang="en-GB" sz="3200" b="1" dirty="0">
                <a:solidFill>
                  <a:srgbClr val="002060"/>
                </a:solidFill>
              </a:rPr>
              <a:t>Primary School Achievement </a:t>
            </a:r>
            <a:r>
              <a:rPr lang="en-GB" sz="3200" b="1" dirty="0" smtClean="0">
                <a:solidFill>
                  <a:srgbClr val="002060"/>
                </a:solidFill>
              </a:rPr>
              <a:t>Certificate (</a:t>
            </a:r>
            <a:r>
              <a:rPr lang="en-GB" sz="3200" b="1" dirty="0" err="1" smtClean="0">
                <a:solidFill>
                  <a:srgbClr val="002060"/>
                </a:solidFill>
              </a:rPr>
              <a:t>contd</a:t>
            </a:r>
            <a:r>
              <a:rPr lang="en-GB" sz="3200" b="1" dirty="0" smtClean="0">
                <a:solidFill>
                  <a:srgbClr val="002060"/>
                </a:solidFill>
              </a:rPr>
              <a:t>) </a:t>
            </a:r>
            <a:br>
              <a:rPr lang="en-GB" sz="3200" b="1" dirty="0" smtClean="0">
                <a:solidFill>
                  <a:srgbClr val="002060"/>
                </a:solidFill>
              </a:rPr>
            </a:br>
            <a:r>
              <a:rPr lang="en-GB" sz="3200" b="1" dirty="0" smtClean="0">
                <a:solidFill>
                  <a:srgbClr val="002060"/>
                </a:solidFill>
              </a:rPr>
              <a:t>Introducing a </a:t>
            </a:r>
            <a:r>
              <a:rPr lang="en-US" altLang="en-US" sz="3200" b="1" dirty="0" smtClean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Modular Approach</a:t>
            </a:r>
            <a:endParaRPr lang="en-GB" sz="320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1351129"/>
            <a:ext cx="11012606" cy="5336274"/>
          </a:xfrm>
        </p:spPr>
        <p:txBody>
          <a:bodyPr>
            <a:normAutofit fontScale="25000" lnSpcReduction="20000"/>
          </a:bodyPr>
          <a:lstStyle/>
          <a:p>
            <a:pPr marL="0" lvl="0" indent="2286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Pupils will take </a:t>
            </a:r>
            <a:endParaRPr lang="en-GB" altLang="en-US" sz="8000" dirty="0">
              <a:solidFill>
                <a:srgbClr val="002060"/>
              </a:solidFill>
              <a:latin typeface="+mj-lt"/>
            </a:endParaRPr>
          </a:p>
          <a:p>
            <a:pPr marL="0" lvl="0" indent="457200" algn="just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US" sz="80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8000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	 </a:t>
            </a:r>
            <a:r>
              <a:rPr lang="en-US" altLang="en-US" sz="8000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written assessment at </a:t>
            </a:r>
            <a:r>
              <a:rPr lang="en-US" altLang="en-US" sz="80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end of Grade </a:t>
            </a:r>
            <a:r>
              <a:rPr lang="en-US" altLang="en-US" sz="8000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en-GB" altLang="en-US" sz="8000" dirty="0">
              <a:solidFill>
                <a:srgbClr val="002060"/>
              </a:solidFill>
              <a:latin typeface="+mj-lt"/>
            </a:endParaRPr>
          </a:p>
          <a:p>
            <a:pPr marL="0" lvl="0" indent="457200" algn="just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(ii</a:t>
            </a:r>
            <a:r>
              <a:rPr lang="en-US" altLang="en-US" sz="8000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	 </a:t>
            </a:r>
            <a:r>
              <a:rPr lang="en-US" altLang="en-US" sz="8000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Modular assessments during Grades 5 and 6</a:t>
            </a:r>
            <a:endParaRPr lang="en-GB" altLang="en-US" sz="8000" dirty="0">
              <a:solidFill>
                <a:srgbClr val="002060"/>
              </a:solidFill>
              <a:latin typeface="+mj-lt"/>
            </a:endParaRPr>
          </a:p>
          <a:p>
            <a:pPr marL="0" lvl="0" indent="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8000" dirty="0" smtClean="0">
              <a:solidFill>
                <a:srgbClr val="00206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Written Assessment </a:t>
            </a:r>
            <a:r>
              <a:rPr lang="en-US" altLang="en-US" sz="80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 the end of Grade 6 </a:t>
            </a:r>
          </a:p>
          <a:p>
            <a:pPr marL="0" lvl="0" indent="457200" algn="just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8000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English,  </a:t>
            </a:r>
            <a:r>
              <a:rPr lang="en-US" altLang="en-US" sz="80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French, </a:t>
            </a:r>
            <a:r>
              <a:rPr lang="en-US" altLang="en-US" sz="8000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80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Maths</a:t>
            </a:r>
            <a:r>
              <a:rPr lang="en-US" altLang="en-US" sz="80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US" altLang="en-US" sz="8000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80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 Asian </a:t>
            </a:r>
            <a:r>
              <a:rPr lang="en-US" altLang="en-US" sz="8000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language/Arabic/KM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    Modular Assessment</a:t>
            </a:r>
            <a:r>
              <a:rPr lang="en-US" sz="80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during Grades 5 and 6</a:t>
            </a:r>
            <a:endParaRPr lang="en-GB" sz="8000" b="1" dirty="0">
              <a:solidFill>
                <a:srgbClr val="002060"/>
              </a:solidFill>
              <a:latin typeface="+mj-lt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8000" dirty="0">
                <a:solidFill>
                  <a:srgbClr val="002060"/>
                </a:solidFill>
                <a:latin typeface="+mj-lt"/>
              </a:rPr>
              <a:t>	- Science 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8000" dirty="0">
                <a:solidFill>
                  <a:srgbClr val="002060"/>
                </a:solidFill>
                <a:latin typeface="+mj-lt"/>
              </a:rPr>
              <a:t>	- History &amp; Geography</a:t>
            </a:r>
            <a:r>
              <a:rPr lang="en-US" sz="8000" dirty="0" smtClean="0">
                <a:solidFill>
                  <a:srgbClr val="002060"/>
                </a:solidFill>
                <a:latin typeface="+mj-lt"/>
              </a:rPr>
              <a:t>.</a:t>
            </a:r>
            <a:r>
              <a:rPr lang="en-US" sz="8000" b="1" dirty="0">
                <a:solidFill>
                  <a:srgbClr val="002060"/>
                </a:solidFill>
                <a:latin typeface="+mj-lt"/>
              </a:rPr>
              <a:t> </a:t>
            </a:r>
            <a:endParaRPr lang="en-US" sz="8000" b="1" dirty="0" smtClean="0">
              <a:solidFill>
                <a:srgbClr val="002060"/>
              </a:solidFill>
              <a:latin typeface="+mj-lt"/>
            </a:endParaRPr>
          </a:p>
          <a:p>
            <a:pPr marL="1085850" indent="-857250" algn="just">
              <a:lnSpc>
                <a:spcPct val="150000"/>
              </a:lnSpc>
            </a:pP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written </a:t>
            </a:r>
            <a:r>
              <a:rPr lang="en-US" sz="8000" b="1" dirty="0">
                <a:solidFill>
                  <a:srgbClr val="002060"/>
                </a:solidFill>
                <a:latin typeface="+mj-lt"/>
              </a:rPr>
              <a:t>/ </a:t>
            </a: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ICT-based</a:t>
            </a:r>
          </a:p>
          <a:p>
            <a:pPr marL="1085850" indent="-857250" algn="just">
              <a:lnSpc>
                <a:spcPct val="150000"/>
              </a:lnSpc>
            </a:pP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8000" b="1" dirty="0">
                <a:solidFill>
                  <a:srgbClr val="002060"/>
                </a:solidFill>
                <a:latin typeface="+mj-lt"/>
              </a:rPr>
              <a:t>taken at the end of Grade 5 and </a:t>
            </a: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during Grade 6 (end of Term </a:t>
            </a:r>
            <a:r>
              <a:rPr lang="en-US" sz="8000" b="1" dirty="0">
                <a:solidFill>
                  <a:srgbClr val="002060"/>
                </a:solidFill>
                <a:latin typeface="+mj-lt"/>
              </a:rPr>
              <a:t>2/ </a:t>
            </a: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beginning of Term </a:t>
            </a:r>
            <a:r>
              <a:rPr lang="en-US" sz="8000" b="1" dirty="0">
                <a:solidFill>
                  <a:srgbClr val="002060"/>
                </a:solidFill>
                <a:latin typeface="+mj-lt"/>
              </a:rPr>
              <a:t>3) </a:t>
            </a:r>
            <a:endParaRPr lang="en-US" sz="8000" dirty="0" smtClean="0">
              <a:solidFill>
                <a:srgbClr val="002060"/>
              </a:solidFill>
              <a:latin typeface="+mj-lt"/>
            </a:endParaRPr>
          </a:p>
          <a:p>
            <a:pPr marL="1085850" indent="-857250" algn="just">
              <a:lnSpc>
                <a:spcPct val="150000"/>
              </a:lnSpc>
            </a:pP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Cumulated results </a:t>
            </a:r>
            <a:r>
              <a:rPr lang="en-US" sz="8000" b="1" dirty="0" smtClean="0">
                <a:solidFill>
                  <a:srgbClr val="002060"/>
                </a:solidFill>
                <a:latin typeface="+mj-lt"/>
              </a:rPr>
              <a:t>are carried forward </a:t>
            </a:r>
            <a:endParaRPr lang="en-US" sz="8000" b="1" dirty="0" smtClean="0">
              <a:solidFill>
                <a:srgbClr val="002060"/>
              </a:solidFill>
              <a:latin typeface="+mj-lt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en-US" sz="4200" dirty="0" smtClean="0">
              <a:solidFill>
                <a:srgbClr val="002060"/>
              </a:solidFill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en-US" sz="4200" dirty="0">
              <a:solidFill>
                <a:srgbClr val="002060"/>
              </a:solidFill>
            </a:endParaRPr>
          </a:p>
          <a:p>
            <a:pPr marL="0" lvl="0" indent="457200" algn="just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200" dirty="0" smtClean="0">
              <a:solidFill>
                <a:srgbClr val="00206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504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6878</TotalTime>
  <Words>947</Words>
  <Application>Microsoft Office PowerPoint</Application>
  <PresentationFormat>Widescreen</PresentationFormat>
  <Paragraphs>320</Paragraphs>
  <Slides>24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Worksheet</vt:lpstr>
      <vt:lpstr>      The Nine Year Basic Continuous Education</vt:lpstr>
      <vt:lpstr> Rationale of the Nine Year Basic Education Reform </vt:lpstr>
      <vt:lpstr>Objectives of the Nine Year Basic Education</vt:lpstr>
      <vt:lpstr>Accompanying measures</vt:lpstr>
      <vt:lpstr>The Proposed Education Structure</vt:lpstr>
      <vt:lpstr>PowerPoint Presentation</vt:lpstr>
      <vt:lpstr>PowerPoint Presentation</vt:lpstr>
      <vt:lpstr>The Primary School Achievement Certificate</vt:lpstr>
      <vt:lpstr> The Primary School Achievement Certificate (contd)  Introducing a Modular Approach</vt:lpstr>
      <vt:lpstr>Criteria for admitting students to Grade 7</vt:lpstr>
      <vt:lpstr>PowerPoint Presentation</vt:lpstr>
      <vt:lpstr>Learners needing special support </vt:lpstr>
      <vt:lpstr>The National Certificate of Education</vt:lpstr>
      <vt:lpstr>Promotion to Grade 10</vt:lpstr>
      <vt:lpstr> Different educational tracks as from Grade 10 </vt:lpstr>
      <vt:lpstr>Enhancing the image of TVET</vt:lpstr>
      <vt:lpstr>PowerPoint Presentation</vt:lpstr>
      <vt:lpstr>Academies</vt:lpstr>
      <vt:lpstr>Polytechnics</vt:lpstr>
      <vt:lpstr>Additional Scholarships</vt:lpstr>
      <vt:lpstr>PowerPoint Presentation</vt:lpstr>
      <vt:lpstr>Implementing the new Assessments</vt:lpstr>
      <vt:lpstr>Managing the Transition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 Soonarane</dc:creator>
  <cp:lastModifiedBy>maya soonarane</cp:lastModifiedBy>
  <cp:revision>1192</cp:revision>
  <cp:lastPrinted>2015-06-09T05:46:14Z</cp:lastPrinted>
  <dcterms:created xsi:type="dcterms:W3CDTF">2015-04-22T18:29:10Z</dcterms:created>
  <dcterms:modified xsi:type="dcterms:W3CDTF">2015-08-19T14:44:45Z</dcterms:modified>
</cp:coreProperties>
</file>